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wav" ContentType="audio/x-wav"/>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55" r:id="rId4"/>
  </p:sldMasterIdLst>
  <p:notesMasterIdLst>
    <p:notesMasterId r:id="rId52"/>
  </p:notesMasterIdLst>
  <p:handoutMasterIdLst>
    <p:handoutMasterId r:id="rId53"/>
  </p:handoutMasterIdLst>
  <p:sldIdLst>
    <p:sldId id="256" r:id="rId5"/>
    <p:sldId id="257" r:id="rId6"/>
    <p:sldId id="299" r:id="rId7"/>
    <p:sldId id="301" r:id="rId8"/>
    <p:sldId id="302" r:id="rId9"/>
    <p:sldId id="327" r:id="rId10"/>
    <p:sldId id="341" r:id="rId11"/>
    <p:sldId id="305" r:id="rId12"/>
    <p:sldId id="328" r:id="rId13"/>
    <p:sldId id="306" r:id="rId14"/>
    <p:sldId id="307" r:id="rId15"/>
    <p:sldId id="309" r:id="rId16"/>
    <p:sldId id="311" r:id="rId17"/>
    <p:sldId id="342" r:id="rId18"/>
    <p:sldId id="325" r:id="rId19"/>
    <p:sldId id="326" r:id="rId20"/>
    <p:sldId id="343" r:id="rId21"/>
    <p:sldId id="324" r:id="rId22"/>
    <p:sldId id="344" r:id="rId23"/>
    <p:sldId id="323" r:id="rId24"/>
    <p:sldId id="315" r:id="rId25"/>
    <p:sldId id="345" r:id="rId26"/>
    <p:sldId id="317" r:id="rId27"/>
    <p:sldId id="332" r:id="rId28"/>
    <p:sldId id="331" r:id="rId29"/>
    <p:sldId id="333" r:id="rId30"/>
    <p:sldId id="346" r:id="rId31"/>
    <p:sldId id="334" r:id="rId32"/>
    <p:sldId id="336" r:id="rId33"/>
    <p:sldId id="337" r:id="rId34"/>
    <p:sldId id="335" r:id="rId35"/>
    <p:sldId id="347" r:id="rId36"/>
    <p:sldId id="362" r:id="rId37"/>
    <p:sldId id="349" r:id="rId38"/>
    <p:sldId id="350" r:id="rId39"/>
    <p:sldId id="351" r:id="rId40"/>
    <p:sldId id="352" r:id="rId41"/>
    <p:sldId id="353" r:id="rId42"/>
    <p:sldId id="354" r:id="rId43"/>
    <p:sldId id="356" r:id="rId44"/>
    <p:sldId id="357" r:id="rId45"/>
    <p:sldId id="355" r:id="rId46"/>
    <p:sldId id="358" r:id="rId47"/>
    <p:sldId id="359" r:id="rId48"/>
    <p:sldId id="360" r:id="rId49"/>
    <p:sldId id="361" r:id="rId50"/>
    <p:sldId id="265" r:id="rId51"/>
  </p:sldIdLst>
  <p:sldSz cx="9144000" cy="6858000" type="screen4x3"/>
  <p:notesSz cx="6858000" cy="9144000"/>
  <p:defaultTextStyle>
    <a:defPPr>
      <a:defRPr lang="en-US"/>
    </a:defPPr>
    <a:lvl1pPr algn="l" defTabSz="608013"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608013" indent="-150813" algn="l" defTabSz="608013"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1217613" indent="-303213" algn="l" defTabSz="608013"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827213" indent="-455613" algn="l" defTabSz="608013"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2436813" indent="-608013" algn="l" defTabSz="608013"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23">
          <p15:clr>
            <a:srgbClr val="A4A3A4"/>
          </p15:clr>
        </p15:guide>
        <p15:guide id="2" orient="horz" pos="1684">
          <p15:clr>
            <a:srgbClr val="A4A3A4"/>
          </p15:clr>
        </p15:guide>
        <p15:guide id="3" orient="horz" pos="3385">
          <p15:clr>
            <a:srgbClr val="A4A3A4"/>
          </p15:clr>
        </p15:guide>
        <p15:guide id="4" orient="horz" pos="2296">
          <p15:clr>
            <a:srgbClr val="A4A3A4"/>
          </p15:clr>
        </p15:guide>
        <p15:guide id="5" orient="horz" pos="2069">
          <p15:clr>
            <a:srgbClr val="A4A3A4"/>
          </p15:clr>
        </p15:guide>
        <p15:guide id="6" orient="horz" pos="4201">
          <p15:clr>
            <a:srgbClr val="A4A3A4"/>
          </p15:clr>
        </p15:guide>
        <p15:guide id="7" pos="5125">
          <p15:clr>
            <a:srgbClr val="A4A3A4"/>
          </p15:clr>
        </p15:guide>
        <p15:guide id="8" pos="3695">
          <p15:clr>
            <a:srgbClr val="A4A3A4"/>
          </p15:clr>
        </p15:guide>
        <p15:guide id="9" pos="2041">
          <p15:clr>
            <a:srgbClr val="A4A3A4"/>
          </p15:clr>
        </p15:guide>
        <p15:guide id="10" pos="1837">
          <p15:clr>
            <a:srgbClr val="A4A3A4"/>
          </p15:clr>
        </p15:guide>
        <p15:guide id="11" pos="3152">
          <p15:clr>
            <a:srgbClr val="A4A3A4"/>
          </p15:clr>
        </p15:guide>
        <p15:guide id="12" pos="2993">
          <p15:clr>
            <a:srgbClr val="A4A3A4"/>
          </p15:clr>
        </p15:guide>
        <p15:guide id="13" pos="3219">
          <p15:clr>
            <a:srgbClr val="A4A3A4"/>
          </p15:clr>
        </p15:guide>
        <p15:guide id="14" pos="11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50D71"/>
    <a:srgbClr val="00A3DF"/>
    <a:srgbClr val="C6FCC9"/>
    <a:srgbClr val="4ACBD6"/>
    <a:srgbClr val="FFC80B"/>
    <a:srgbClr val="005565"/>
    <a:srgbClr val="C11C66"/>
    <a:srgbClr val="0D1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17" autoAdjust="0"/>
    <p:restoredTop sz="81797" autoAdjust="0"/>
  </p:normalViewPr>
  <p:slideViewPr>
    <p:cSldViewPr snapToGrid="0">
      <p:cViewPr varScale="1">
        <p:scale>
          <a:sx n="95" d="100"/>
          <a:sy n="95" d="100"/>
        </p:scale>
        <p:origin x="1740" y="84"/>
      </p:cViewPr>
      <p:guideLst>
        <p:guide orient="horz" pos="2523"/>
        <p:guide orient="horz" pos="1684"/>
        <p:guide orient="horz" pos="3385"/>
        <p:guide orient="horz" pos="2296"/>
        <p:guide orient="horz" pos="2069"/>
        <p:guide orient="horz" pos="4201"/>
        <p:guide pos="5125"/>
        <p:guide pos="3695"/>
        <p:guide pos="2041"/>
        <p:guide pos="1837"/>
        <p:guide pos="3152"/>
        <p:guide pos="2993"/>
        <p:guide pos="3219"/>
        <p:guide pos="116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696"/>
    </p:cViewPr>
  </p:sorterViewPr>
  <p:notesViewPr>
    <p:cSldViewPr snapToGrid="0">
      <p:cViewPr varScale="1">
        <p:scale>
          <a:sx n="88" d="100"/>
          <a:sy n="88" d="100"/>
        </p:scale>
        <p:origin x="382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rgbClr val="00B050"/>
        </a:solidFill>
      </dgm:spPr>
      <dgm:t>
        <a:bodyPr/>
        <a:lstStyle/>
        <a:p>
          <a:r>
            <a:rPr lang="en-US" altLang="zh-CN" sz="4400" dirty="0" smtClean="0">
              <a:solidFill>
                <a:schemeClr val="tx1"/>
              </a:solidFill>
            </a:rPr>
            <a:t>1.1 </a:t>
          </a:r>
          <a:r>
            <a:rPr lang="zh-CN" altLang="en-US" sz="4400" dirty="0" smtClean="0">
              <a:solidFill>
                <a:schemeClr val="tx1"/>
              </a:solidFill>
            </a:rPr>
            <a:t>语音通话噪声来源</a:t>
          </a:r>
          <a:endParaRPr lang="zh-CN" altLang="en-US" sz="4400" dirty="0">
            <a:solidFill>
              <a:schemeClr val="tx1"/>
            </a:solidFill>
          </a:endParaRP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dgm:t>
        <a:bodyPr/>
        <a:lstStyle/>
        <a:p>
          <a:r>
            <a:rPr lang="en-US" altLang="zh-CN" sz="4400" dirty="0" smtClean="0">
              <a:solidFill>
                <a:schemeClr val="tx1"/>
              </a:solidFill>
            </a:rPr>
            <a:t>1.2 </a:t>
          </a:r>
          <a:r>
            <a:rPr lang="zh-CN" altLang="en-US" sz="4400" dirty="0" smtClean="0">
              <a:solidFill>
                <a:schemeClr val="tx1"/>
              </a:solidFill>
            </a:rPr>
            <a:t>语音通话降噪方案</a:t>
          </a:r>
          <a:endParaRPr lang="zh-CN" altLang="en-US" sz="4400" dirty="0">
            <a:solidFill>
              <a:schemeClr val="tx1"/>
            </a:solidFill>
          </a:endParaRP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1.3 </a:t>
          </a:r>
          <a:r>
            <a:rPr lang="zh-CN" altLang="en-US" sz="4400" dirty="0" smtClean="0">
              <a:solidFill>
                <a:schemeClr val="tx1"/>
              </a:solidFill>
            </a:rPr>
            <a:t>语音通话降噪算法</a:t>
          </a:r>
          <a:endParaRPr lang="zh-CN" altLang="en-US" sz="4400" dirty="0">
            <a:solidFill>
              <a:schemeClr val="tx1"/>
            </a:solidFill>
          </a:endParaRP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BE2EB1C6-D973-46CB-8031-B19E173C6718}" type="presOf" srcId="{19CE1BD8-376D-48D3-A257-89DC91FBAC97}" destId="{276E4324-32AC-42DD-B812-9B06155DC4C3}" srcOrd="0" destOrd="0" presId="urn:microsoft.com/office/officeart/2005/8/layout/vList2"/>
    <dgm:cxn modelId="{004C763B-F27C-44FC-A6FF-1655C73F2DC8}" type="presOf" srcId="{3ACABDB2-AB47-4832-9884-D97B236185B6}" destId="{3EC66D66-5A0B-4009-B0E9-3880EF8F8A78}" srcOrd="0" destOrd="0" presId="urn:microsoft.com/office/officeart/2005/8/layout/vList2"/>
    <dgm:cxn modelId="{2B8AD5F2-8199-46DC-BAB9-F829612481C8}" type="presOf" srcId="{B433C814-B9B3-42B1-8C09-371EA31F1674}" destId="{F73151BF-B0AF-48AD-8984-8C5688C4EA4C}"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D7B82730-8FF2-4B05-82DC-6027D664F7D0}" type="presOf" srcId="{8F1554B5-DE19-4F03-B96D-E7C8DDBE094A}" destId="{9E357A91-3CA4-46E7-9A6E-AF9746C228B6}" srcOrd="0" destOrd="0" presId="urn:microsoft.com/office/officeart/2005/8/layout/vList2"/>
    <dgm:cxn modelId="{EE8293CB-5B7E-4D27-87C4-1538D9600899}" type="presParOf" srcId="{3EC66D66-5A0B-4009-B0E9-3880EF8F8A78}" destId="{276E4324-32AC-42DD-B812-9B06155DC4C3}" srcOrd="0" destOrd="0" presId="urn:microsoft.com/office/officeart/2005/8/layout/vList2"/>
    <dgm:cxn modelId="{C37E3B32-6B5E-400A-AC95-F067BBD7254C}" type="presParOf" srcId="{3EC66D66-5A0B-4009-B0E9-3880EF8F8A78}" destId="{0122D94D-FB8F-4A71-99CD-2DEEBC48B37D}" srcOrd="1" destOrd="0" presId="urn:microsoft.com/office/officeart/2005/8/layout/vList2"/>
    <dgm:cxn modelId="{4D3F5937-F366-47D8-9445-42EB05376484}" type="presParOf" srcId="{3EC66D66-5A0B-4009-B0E9-3880EF8F8A78}" destId="{F73151BF-B0AF-48AD-8984-8C5688C4EA4C}" srcOrd="2" destOrd="0" presId="urn:microsoft.com/office/officeart/2005/8/layout/vList2"/>
    <dgm:cxn modelId="{23518D7A-C7BC-4FEA-B74B-C09A69E95EC7}" type="presParOf" srcId="{3EC66D66-5A0B-4009-B0E9-3880EF8F8A78}" destId="{8656068E-CD04-4403-8062-62CEB4E0BD7D}" srcOrd="3" destOrd="0" presId="urn:microsoft.com/office/officeart/2005/8/layout/vList2"/>
    <dgm:cxn modelId="{C89163AD-D032-4E45-BA51-03377DBD4557}"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3.1 </a:t>
          </a:r>
          <a:r>
            <a:rPr lang="zh-CN" altLang="zh-CN" sz="4400" dirty="0" smtClean="0">
              <a:solidFill>
                <a:schemeClr val="tx1"/>
              </a:solidFill>
            </a:rPr>
            <a:t>语音处理方案选择</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a:solidFill>
          <a:schemeClr val="accent1"/>
        </a:solidFill>
      </dgm:spPr>
      <dgm:t>
        <a:bodyPr/>
        <a:lstStyle/>
        <a:p>
          <a:r>
            <a:rPr lang="en-US" altLang="zh-CN" sz="4400" dirty="0" smtClean="0">
              <a:solidFill>
                <a:schemeClr val="tx1"/>
              </a:solidFill>
            </a:rPr>
            <a:t>3.2 </a:t>
          </a:r>
          <a:r>
            <a:rPr lang="en-US" altLang="zh-CN" sz="4400" dirty="0" err="1" smtClean="0">
              <a:solidFill>
                <a:schemeClr val="tx1"/>
              </a:solidFill>
            </a:rPr>
            <a:t>Webrtc</a:t>
          </a:r>
          <a:r>
            <a:rPr lang="zh-CN" altLang="zh-CN" sz="4400" dirty="0" smtClean="0">
              <a:solidFill>
                <a:schemeClr val="tx1"/>
              </a:solidFill>
            </a:rPr>
            <a:t>语音处理移植</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a:solidFill>
          <a:srgbClr val="00B050"/>
        </a:solidFill>
      </dgm:spPr>
      <dgm:t>
        <a:bodyPr/>
        <a:lstStyle/>
        <a:p>
          <a:r>
            <a:rPr lang="en-US" altLang="zh-CN" sz="4400" dirty="0" smtClean="0">
              <a:solidFill>
                <a:schemeClr val="tx1"/>
              </a:solidFill>
            </a:rPr>
            <a:t>3.3 </a:t>
          </a:r>
          <a:r>
            <a:rPr lang="en-US" altLang="zh-CN" sz="4400" dirty="0" err="1" smtClean="0">
              <a:solidFill>
                <a:schemeClr val="tx1"/>
              </a:solidFill>
            </a:rPr>
            <a:t>Webrtc</a:t>
          </a:r>
          <a:r>
            <a:rPr lang="zh-CN" altLang="zh-CN" sz="4400" dirty="0" smtClean="0">
              <a:solidFill>
                <a:schemeClr val="tx1"/>
              </a:solidFill>
            </a:rPr>
            <a:t>语音处理测试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D3F308ED-F357-4B15-AD72-3E97CD4BEFF2}" type="presOf" srcId="{19CE1BD8-376D-48D3-A257-89DC91FBAC97}" destId="{276E4324-32AC-42DD-B812-9B06155DC4C3}" srcOrd="0" destOrd="0" presId="urn:microsoft.com/office/officeart/2005/8/layout/vList2"/>
    <dgm:cxn modelId="{DCE97613-0325-40D0-B43E-CD0A5D798911}" type="presOf" srcId="{3ACABDB2-AB47-4832-9884-D97B236185B6}" destId="{3EC66D66-5A0B-4009-B0E9-3880EF8F8A78}" srcOrd="0" destOrd="0" presId="urn:microsoft.com/office/officeart/2005/8/layout/vList2"/>
    <dgm:cxn modelId="{EE8A7D81-687C-4A4D-8696-1154390E2535}" srcId="{3ACABDB2-AB47-4832-9884-D97B236185B6}" destId="{19CE1BD8-376D-48D3-A257-89DC91FBAC97}" srcOrd="0" destOrd="0" parTransId="{7CFA9922-F5D1-4CC3-8A92-ED5434AB4675}" sibTransId="{DE8F5ABB-59A7-4D2D-A788-64CD62010AEE}"/>
    <dgm:cxn modelId="{B784F5FF-0D89-499E-B1A0-6D10AF8DD96B}" srcId="{3ACABDB2-AB47-4832-9884-D97B236185B6}" destId="{B433C814-B9B3-42B1-8C09-371EA31F1674}" srcOrd="1" destOrd="0" parTransId="{B17E839E-7EF6-4D2C-B659-45AEE72AA4B2}" sibTransId="{B705E435-DE7A-4A75-889C-8660B248594E}"/>
    <dgm:cxn modelId="{67BB6184-F583-4899-98B2-0A0CBBC13299}" type="presOf" srcId="{B433C814-B9B3-42B1-8C09-371EA31F1674}" destId="{F73151BF-B0AF-48AD-8984-8C5688C4EA4C}" srcOrd="0" destOrd="0" presId="urn:microsoft.com/office/officeart/2005/8/layout/vList2"/>
    <dgm:cxn modelId="{7701C1BD-7301-4F22-8D35-0EDBF2D2A39C}" type="presOf" srcId="{8F1554B5-DE19-4F03-B96D-E7C8DDBE094A}" destId="{9E357A91-3CA4-46E7-9A6E-AF9746C228B6}"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47307D4E-6EA2-406E-B9CE-5DC6CCF0C5AB}" type="presParOf" srcId="{3EC66D66-5A0B-4009-B0E9-3880EF8F8A78}" destId="{276E4324-32AC-42DD-B812-9B06155DC4C3}" srcOrd="0" destOrd="0" presId="urn:microsoft.com/office/officeart/2005/8/layout/vList2"/>
    <dgm:cxn modelId="{5A9EA956-9DCE-45D0-B0B2-578B7E7D46C5}" type="presParOf" srcId="{3EC66D66-5A0B-4009-B0E9-3880EF8F8A78}" destId="{0122D94D-FB8F-4A71-99CD-2DEEBC48B37D}" srcOrd="1" destOrd="0" presId="urn:microsoft.com/office/officeart/2005/8/layout/vList2"/>
    <dgm:cxn modelId="{DFBB51DD-481F-44D4-BA54-463BE038441D}" type="presParOf" srcId="{3EC66D66-5A0B-4009-B0E9-3880EF8F8A78}" destId="{F73151BF-B0AF-48AD-8984-8C5688C4EA4C}" srcOrd="2" destOrd="0" presId="urn:microsoft.com/office/officeart/2005/8/layout/vList2"/>
    <dgm:cxn modelId="{002711B5-0C32-423B-90FB-A568775F4E28}" type="presParOf" srcId="{3EC66D66-5A0B-4009-B0E9-3880EF8F8A78}" destId="{8656068E-CD04-4403-8062-62CEB4E0BD7D}" srcOrd="3" destOrd="0" presId="urn:microsoft.com/office/officeart/2005/8/layout/vList2"/>
    <dgm:cxn modelId="{A7DB0F6E-2978-44D7-9B2C-8AF349182C89}"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1.1 </a:t>
          </a:r>
          <a:r>
            <a:rPr lang="zh-CN" altLang="en-US" sz="4400" dirty="0" smtClean="0">
              <a:solidFill>
                <a:schemeClr val="tx1"/>
              </a:solidFill>
            </a:rPr>
            <a:t>语音通话噪声来源</a:t>
          </a:r>
          <a:endParaRPr lang="zh-CN" altLang="en-US" sz="4400" dirty="0">
            <a:solidFill>
              <a:schemeClr val="tx1"/>
            </a:solidFill>
          </a:endParaRP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a:solidFill>
          <a:srgbClr val="00B050"/>
        </a:solidFill>
      </dgm:spPr>
      <dgm:t>
        <a:bodyPr/>
        <a:lstStyle/>
        <a:p>
          <a:r>
            <a:rPr lang="en-US" altLang="zh-CN" sz="4400" dirty="0" smtClean="0">
              <a:solidFill>
                <a:schemeClr val="tx1"/>
              </a:solidFill>
            </a:rPr>
            <a:t>1.2 </a:t>
          </a:r>
          <a:r>
            <a:rPr lang="zh-CN" altLang="en-US" sz="4400" dirty="0" smtClean="0">
              <a:solidFill>
                <a:schemeClr val="tx1"/>
              </a:solidFill>
            </a:rPr>
            <a:t>语音通话降噪方案</a:t>
          </a:r>
          <a:endParaRPr lang="zh-CN" altLang="en-US" sz="4400" dirty="0">
            <a:solidFill>
              <a:schemeClr val="tx1"/>
            </a:solidFill>
          </a:endParaRP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1.3 </a:t>
          </a:r>
          <a:r>
            <a:rPr lang="zh-CN" altLang="en-US" sz="4400" dirty="0" smtClean="0">
              <a:solidFill>
                <a:schemeClr val="tx1"/>
              </a:solidFill>
            </a:rPr>
            <a:t>语音通话降噪算法</a:t>
          </a:r>
          <a:endParaRPr lang="zh-CN" altLang="en-US" sz="4400" dirty="0">
            <a:solidFill>
              <a:schemeClr val="tx1"/>
            </a:solidFill>
          </a:endParaRP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ADD3688D-F57E-4D5E-9FCD-ABBEF03A73D1}" type="presOf" srcId="{19CE1BD8-376D-48D3-A257-89DC91FBAC97}" destId="{276E4324-32AC-42DD-B812-9B06155DC4C3}" srcOrd="0" destOrd="0" presId="urn:microsoft.com/office/officeart/2005/8/layout/vList2"/>
    <dgm:cxn modelId="{F109DD9A-66B9-402D-A761-37D6D5252C5C}" type="presOf" srcId="{8F1554B5-DE19-4F03-B96D-E7C8DDBE094A}" destId="{9E357A91-3CA4-46E7-9A6E-AF9746C228B6}" srcOrd="0" destOrd="0" presId="urn:microsoft.com/office/officeart/2005/8/layout/vList2"/>
    <dgm:cxn modelId="{558AE045-A0A9-45A4-BC85-02311E236BCD}" type="presOf" srcId="{B433C814-B9B3-42B1-8C09-371EA31F1674}" destId="{F73151BF-B0AF-48AD-8984-8C5688C4EA4C}"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3F37ABF8-E2EE-4D64-BC31-8A75112CC429}" type="presOf" srcId="{3ACABDB2-AB47-4832-9884-D97B236185B6}" destId="{3EC66D66-5A0B-4009-B0E9-3880EF8F8A78}" srcOrd="0" destOrd="0" presId="urn:microsoft.com/office/officeart/2005/8/layout/vList2"/>
    <dgm:cxn modelId="{59193480-1703-44A6-95A7-B326F3AD68D3}" type="presParOf" srcId="{3EC66D66-5A0B-4009-B0E9-3880EF8F8A78}" destId="{276E4324-32AC-42DD-B812-9B06155DC4C3}" srcOrd="0" destOrd="0" presId="urn:microsoft.com/office/officeart/2005/8/layout/vList2"/>
    <dgm:cxn modelId="{790D0949-FD48-4D24-A592-3FF55DC40A0B}" type="presParOf" srcId="{3EC66D66-5A0B-4009-B0E9-3880EF8F8A78}" destId="{0122D94D-FB8F-4A71-99CD-2DEEBC48B37D}" srcOrd="1" destOrd="0" presId="urn:microsoft.com/office/officeart/2005/8/layout/vList2"/>
    <dgm:cxn modelId="{F7773610-F172-4358-8BBD-ACD5FC894143}" type="presParOf" srcId="{3EC66D66-5A0B-4009-B0E9-3880EF8F8A78}" destId="{F73151BF-B0AF-48AD-8984-8C5688C4EA4C}" srcOrd="2" destOrd="0" presId="urn:microsoft.com/office/officeart/2005/8/layout/vList2"/>
    <dgm:cxn modelId="{CE452716-3371-4B27-B0AD-46DCC1E4FEBA}" type="presParOf" srcId="{3EC66D66-5A0B-4009-B0E9-3880EF8F8A78}" destId="{8656068E-CD04-4403-8062-62CEB4E0BD7D}" srcOrd="3" destOrd="0" presId="urn:microsoft.com/office/officeart/2005/8/layout/vList2"/>
    <dgm:cxn modelId="{F4CBB3FA-AE09-4D16-993D-58491A792070}"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406628-9940-47BB-B7E8-9C2369DDA9BD}"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1857D5DA-32E1-4D88-8526-C3B33F23CB13}">
      <dgm:prSet phldrT="[文本]" custT="1"/>
      <dgm:spPr/>
      <dgm:t>
        <a:bodyPr/>
        <a:lstStyle/>
        <a:p>
          <a:r>
            <a:rPr kumimoji="1" lang="zh-CN" altLang="en-US" sz="2000" b="0" dirty="0" smtClean="0">
              <a:solidFill>
                <a:schemeClr val="tx1"/>
              </a:solidFill>
              <a:latin typeface="Arial" panose="020B0604020202020204" pitchFamily="34" charset="0"/>
              <a:cs typeface="Arial" panose="020B0604020202020204" pitchFamily="34" charset="0"/>
            </a:rPr>
            <a:t>语音通话降噪方案</a:t>
          </a:r>
          <a:endParaRPr lang="zh-CN" altLang="en-US" sz="2000" dirty="0">
            <a:solidFill>
              <a:schemeClr val="tx1"/>
            </a:solidFill>
          </a:endParaRPr>
        </a:p>
      </dgm:t>
    </dgm:pt>
    <dgm:pt modelId="{24EDAE1C-AF36-48CA-AC15-073FDC5CFFFB}" type="parTrans" cxnId="{80BBDC10-03BE-436B-9B7B-4C037D2EE98D}">
      <dgm:prSet/>
      <dgm:spPr/>
      <dgm:t>
        <a:bodyPr/>
        <a:lstStyle/>
        <a:p>
          <a:endParaRPr lang="zh-CN" altLang="en-US"/>
        </a:p>
      </dgm:t>
    </dgm:pt>
    <dgm:pt modelId="{AC1683F7-7E33-4476-8416-87B05711CC93}" type="sibTrans" cxnId="{80BBDC10-03BE-436B-9B7B-4C037D2EE98D}">
      <dgm:prSet/>
      <dgm:spPr/>
      <dgm:t>
        <a:bodyPr/>
        <a:lstStyle/>
        <a:p>
          <a:endParaRPr lang="zh-CN" altLang="en-US"/>
        </a:p>
      </dgm:t>
    </dgm:pt>
    <dgm:pt modelId="{FFAF8A5E-56F4-4831-9474-592036128B84}">
      <dgm:prSet phldrT="[文本]" custT="1"/>
      <dgm:spPr/>
      <dgm:t>
        <a:bodyPr/>
        <a:lstStyle/>
        <a:p>
          <a:r>
            <a:rPr lang="zh-CN" altLang="en-US" sz="2000" dirty="0" smtClean="0">
              <a:solidFill>
                <a:schemeClr val="tx1"/>
              </a:solidFill>
            </a:rPr>
            <a:t>被动降噪</a:t>
          </a:r>
          <a:endParaRPr lang="zh-CN" altLang="en-US" sz="2000" dirty="0">
            <a:solidFill>
              <a:schemeClr val="tx1"/>
            </a:solidFill>
          </a:endParaRPr>
        </a:p>
      </dgm:t>
    </dgm:pt>
    <dgm:pt modelId="{852D30B3-613C-4D12-86E2-40B37E678263}" type="parTrans" cxnId="{22342644-5667-4862-8FF0-64FFAFEBB8A2}">
      <dgm:prSet/>
      <dgm:spPr/>
      <dgm:t>
        <a:bodyPr/>
        <a:lstStyle/>
        <a:p>
          <a:endParaRPr lang="zh-CN" altLang="en-US"/>
        </a:p>
      </dgm:t>
    </dgm:pt>
    <dgm:pt modelId="{362BAE3A-8BEC-449B-ACE4-A8DFCCA6DEE5}" type="sibTrans" cxnId="{22342644-5667-4862-8FF0-64FFAFEBB8A2}">
      <dgm:prSet/>
      <dgm:spPr/>
      <dgm:t>
        <a:bodyPr/>
        <a:lstStyle/>
        <a:p>
          <a:endParaRPr lang="zh-CN" altLang="en-US"/>
        </a:p>
      </dgm:t>
    </dgm:pt>
    <dgm:pt modelId="{572A85CF-76F7-4BEA-94B2-572CF1167AC8}">
      <dgm:prSet phldrT="[文本]" custT="1"/>
      <dgm:spPr/>
      <dgm:t>
        <a:bodyPr/>
        <a:lstStyle/>
        <a:p>
          <a:r>
            <a:rPr lang="zh-CN" altLang="en-US" sz="2000" dirty="0" smtClean="0">
              <a:solidFill>
                <a:schemeClr val="tx1"/>
              </a:solidFill>
            </a:rPr>
            <a:t>主动降噪</a:t>
          </a:r>
          <a:endParaRPr lang="zh-CN" altLang="en-US" sz="2000" dirty="0">
            <a:solidFill>
              <a:schemeClr val="tx1"/>
            </a:solidFill>
          </a:endParaRPr>
        </a:p>
      </dgm:t>
    </dgm:pt>
    <dgm:pt modelId="{3D6CCCA6-458C-4CC9-AB8B-B813AE2F6891}" type="sibTrans" cxnId="{4171CB73-9EF4-4A3E-BEF5-2BB1570768E4}">
      <dgm:prSet/>
      <dgm:spPr/>
      <dgm:t>
        <a:bodyPr/>
        <a:lstStyle/>
        <a:p>
          <a:endParaRPr lang="zh-CN" altLang="en-US"/>
        </a:p>
      </dgm:t>
    </dgm:pt>
    <dgm:pt modelId="{8D6CB4F5-C56F-4F99-8EFA-AC493B37B676}" type="parTrans" cxnId="{4171CB73-9EF4-4A3E-BEF5-2BB1570768E4}">
      <dgm:prSet/>
      <dgm:spPr/>
      <dgm:t>
        <a:bodyPr/>
        <a:lstStyle/>
        <a:p>
          <a:endParaRPr lang="zh-CN" altLang="en-US"/>
        </a:p>
      </dgm:t>
    </dgm:pt>
    <dgm:pt modelId="{1149991A-E400-4A8A-83E8-01D740357466}" type="pres">
      <dgm:prSet presAssocID="{EE406628-9940-47BB-B7E8-9C2369DDA9BD}" presName="cycle" presStyleCnt="0">
        <dgm:presLayoutVars>
          <dgm:chMax val="1"/>
          <dgm:dir/>
          <dgm:animLvl val="ctr"/>
          <dgm:resizeHandles val="exact"/>
        </dgm:presLayoutVars>
      </dgm:prSet>
      <dgm:spPr/>
      <dgm:t>
        <a:bodyPr/>
        <a:lstStyle/>
        <a:p>
          <a:endParaRPr lang="zh-CN" altLang="en-US"/>
        </a:p>
      </dgm:t>
    </dgm:pt>
    <dgm:pt modelId="{DC251737-2E44-469E-A4FD-DF9D76DC44DB}" type="pres">
      <dgm:prSet presAssocID="{1857D5DA-32E1-4D88-8526-C3B33F23CB13}" presName="centerShape" presStyleLbl="node0" presStyleIdx="0" presStyleCnt="1" custScaleX="250303" custLinFactNeighborX="-54816" custLinFactNeighborY="-3732"/>
      <dgm:spPr/>
      <dgm:t>
        <a:bodyPr/>
        <a:lstStyle/>
        <a:p>
          <a:endParaRPr lang="zh-CN" altLang="en-US"/>
        </a:p>
      </dgm:t>
    </dgm:pt>
    <dgm:pt modelId="{7F7D45D0-4367-4110-939C-83DAC7BCF212}" type="pres">
      <dgm:prSet presAssocID="{8D6CB4F5-C56F-4F99-8EFA-AC493B37B676}" presName="Name9" presStyleLbl="parChTrans1D2" presStyleIdx="0" presStyleCnt="2" custScaleX="2000000"/>
      <dgm:spPr/>
      <dgm:t>
        <a:bodyPr/>
        <a:lstStyle/>
        <a:p>
          <a:endParaRPr lang="zh-CN" altLang="en-US"/>
        </a:p>
      </dgm:t>
    </dgm:pt>
    <dgm:pt modelId="{1DF64136-ECDE-4BE8-939B-592395DD5AAD}" type="pres">
      <dgm:prSet presAssocID="{8D6CB4F5-C56F-4F99-8EFA-AC493B37B676}" presName="connTx" presStyleLbl="parChTrans1D2" presStyleIdx="0" presStyleCnt="2"/>
      <dgm:spPr/>
      <dgm:t>
        <a:bodyPr/>
        <a:lstStyle/>
        <a:p>
          <a:endParaRPr lang="zh-CN" altLang="en-US"/>
        </a:p>
      </dgm:t>
    </dgm:pt>
    <dgm:pt modelId="{76A696B1-FE8A-4343-A7D1-89304B6F12DE}" type="pres">
      <dgm:prSet presAssocID="{572A85CF-76F7-4BEA-94B2-572CF1167AC8}" presName="node" presStyleLbl="node1" presStyleIdx="0" presStyleCnt="2" custScaleX="250303" custRadScaleRad="122107" custRadScaleInc="48891">
        <dgm:presLayoutVars>
          <dgm:bulletEnabled val="1"/>
        </dgm:presLayoutVars>
      </dgm:prSet>
      <dgm:spPr/>
      <dgm:t>
        <a:bodyPr/>
        <a:lstStyle/>
        <a:p>
          <a:endParaRPr lang="zh-CN" altLang="en-US"/>
        </a:p>
      </dgm:t>
    </dgm:pt>
    <dgm:pt modelId="{B8DC4DCB-4FCD-4208-8D5B-DB7D2C16CFC5}" type="pres">
      <dgm:prSet presAssocID="{852D30B3-613C-4D12-86E2-40B37E678263}" presName="Name9" presStyleLbl="parChTrans1D2" presStyleIdx="1" presStyleCnt="2" custScaleX="2000000"/>
      <dgm:spPr/>
      <dgm:t>
        <a:bodyPr/>
        <a:lstStyle/>
        <a:p>
          <a:endParaRPr lang="zh-CN" altLang="en-US"/>
        </a:p>
      </dgm:t>
    </dgm:pt>
    <dgm:pt modelId="{BDDE348C-D85B-4A50-9B51-CD9C3B046F1B}" type="pres">
      <dgm:prSet presAssocID="{852D30B3-613C-4D12-86E2-40B37E678263}" presName="connTx" presStyleLbl="parChTrans1D2" presStyleIdx="1" presStyleCnt="2"/>
      <dgm:spPr/>
      <dgm:t>
        <a:bodyPr/>
        <a:lstStyle/>
        <a:p>
          <a:endParaRPr lang="zh-CN" altLang="en-US"/>
        </a:p>
      </dgm:t>
    </dgm:pt>
    <dgm:pt modelId="{012A96EA-ABBB-45CB-8526-14509F717FDE}" type="pres">
      <dgm:prSet presAssocID="{FFAF8A5E-56F4-4831-9474-592036128B84}" presName="node" presStyleLbl="node1" presStyleIdx="1" presStyleCnt="2" custScaleX="250303" custRadScaleRad="113609" custRadScaleInc="-53668">
        <dgm:presLayoutVars>
          <dgm:bulletEnabled val="1"/>
        </dgm:presLayoutVars>
      </dgm:prSet>
      <dgm:spPr/>
      <dgm:t>
        <a:bodyPr/>
        <a:lstStyle/>
        <a:p>
          <a:endParaRPr lang="zh-CN" altLang="en-US"/>
        </a:p>
      </dgm:t>
    </dgm:pt>
  </dgm:ptLst>
  <dgm:cxnLst>
    <dgm:cxn modelId="{2EB3CF6F-0D93-4862-8315-B22F38B467B9}" type="presOf" srcId="{FFAF8A5E-56F4-4831-9474-592036128B84}" destId="{012A96EA-ABBB-45CB-8526-14509F717FDE}" srcOrd="0" destOrd="0" presId="urn:microsoft.com/office/officeart/2005/8/layout/radial1"/>
    <dgm:cxn modelId="{893E00D0-5E61-4D80-BAB0-DDE740F64B2F}" type="presOf" srcId="{572A85CF-76F7-4BEA-94B2-572CF1167AC8}" destId="{76A696B1-FE8A-4343-A7D1-89304B6F12DE}" srcOrd="0" destOrd="0" presId="urn:microsoft.com/office/officeart/2005/8/layout/radial1"/>
    <dgm:cxn modelId="{A219A9FB-DDE3-4BFE-81C9-998C5543493A}" type="presOf" srcId="{EE406628-9940-47BB-B7E8-9C2369DDA9BD}" destId="{1149991A-E400-4A8A-83E8-01D740357466}" srcOrd="0" destOrd="0" presId="urn:microsoft.com/office/officeart/2005/8/layout/radial1"/>
    <dgm:cxn modelId="{DA28A142-967F-4F75-BEC9-1FFF501A3B6A}" type="presOf" srcId="{852D30B3-613C-4D12-86E2-40B37E678263}" destId="{BDDE348C-D85B-4A50-9B51-CD9C3B046F1B}" srcOrd="1" destOrd="0" presId="urn:microsoft.com/office/officeart/2005/8/layout/radial1"/>
    <dgm:cxn modelId="{22342644-5667-4862-8FF0-64FFAFEBB8A2}" srcId="{1857D5DA-32E1-4D88-8526-C3B33F23CB13}" destId="{FFAF8A5E-56F4-4831-9474-592036128B84}" srcOrd="1" destOrd="0" parTransId="{852D30B3-613C-4D12-86E2-40B37E678263}" sibTransId="{362BAE3A-8BEC-449B-ACE4-A8DFCCA6DEE5}"/>
    <dgm:cxn modelId="{840054A6-149C-4867-9D04-909E2C06CC91}" type="presOf" srcId="{8D6CB4F5-C56F-4F99-8EFA-AC493B37B676}" destId="{1DF64136-ECDE-4BE8-939B-592395DD5AAD}" srcOrd="1" destOrd="0" presId="urn:microsoft.com/office/officeart/2005/8/layout/radial1"/>
    <dgm:cxn modelId="{4171CB73-9EF4-4A3E-BEF5-2BB1570768E4}" srcId="{1857D5DA-32E1-4D88-8526-C3B33F23CB13}" destId="{572A85CF-76F7-4BEA-94B2-572CF1167AC8}" srcOrd="0" destOrd="0" parTransId="{8D6CB4F5-C56F-4F99-8EFA-AC493B37B676}" sibTransId="{3D6CCCA6-458C-4CC9-AB8B-B813AE2F6891}"/>
    <dgm:cxn modelId="{9E840659-874F-4484-ADC5-D2CFCD7E6232}" type="presOf" srcId="{8D6CB4F5-C56F-4F99-8EFA-AC493B37B676}" destId="{7F7D45D0-4367-4110-939C-83DAC7BCF212}" srcOrd="0" destOrd="0" presId="urn:microsoft.com/office/officeart/2005/8/layout/radial1"/>
    <dgm:cxn modelId="{80BBDC10-03BE-436B-9B7B-4C037D2EE98D}" srcId="{EE406628-9940-47BB-B7E8-9C2369DDA9BD}" destId="{1857D5DA-32E1-4D88-8526-C3B33F23CB13}" srcOrd="0" destOrd="0" parTransId="{24EDAE1C-AF36-48CA-AC15-073FDC5CFFFB}" sibTransId="{AC1683F7-7E33-4476-8416-87B05711CC93}"/>
    <dgm:cxn modelId="{BB4C34D1-9FFE-4F55-A3BB-5281CA501DB1}" type="presOf" srcId="{1857D5DA-32E1-4D88-8526-C3B33F23CB13}" destId="{DC251737-2E44-469E-A4FD-DF9D76DC44DB}" srcOrd="0" destOrd="0" presId="urn:microsoft.com/office/officeart/2005/8/layout/radial1"/>
    <dgm:cxn modelId="{8B838BA6-2671-4772-B575-7ECE55D79E2C}" type="presOf" srcId="{852D30B3-613C-4D12-86E2-40B37E678263}" destId="{B8DC4DCB-4FCD-4208-8D5B-DB7D2C16CFC5}" srcOrd="0" destOrd="0" presId="urn:microsoft.com/office/officeart/2005/8/layout/radial1"/>
    <dgm:cxn modelId="{16007AFE-EFA8-4B7C-8741-3529698E5754}" type="presParOf" srcId="{1149991A-E400-4A8A-83E8-01D740357466}" destId="{DC251737-2E44-469E-A4FD-DF9D76DC44DB}" srcOrd="0" destOrd="0" presId="urn:microsoft.com/office/officeart/2005/8/layout/radial1"/>
    <dgm:cxn modelId="{3FE23F25-D9C3-4043-9824-8155A255AF22}" type="presParOf" srcId="{1149991A-E400-4A8A-83E8-01D740357466}" destId="{7F7D45D0-4367-4110-939C-83DAC7BCF212}" srcOrd="1" destOrd="0" presId="urn:microsoft.com/office/officeart/2005/8/layout/radial1"/>
    <dgm:cxn modelId="{AF2F09B6-4988-410D-AA84-9F440C1A3E28}" type="presParOf" srcId="{7F7D45D0-4367-4110-939C-83DAC7BCF212}" destId="{1DF64136-ECDE-4BE8-939B-592395DD5AAD}" srcOrd="0" destOrd="0" presId="urn:microsoft.com/office/officeart/2005/8/layout/radial1"/>
    <dgm:cxn modelId="{6F86C628-8C9A-412B-A9CD-9BC865899C26}" type="presParOf" srcId="{1149991A-E400-4A8A-83E8-01D740357466}" destId="{76A696B1-FE8A-4343-A7D1-89304B6F12DE}" srcOrd="2" destOrd="0" presId="urn:microsoft.com/office/officeart/2005/8/layout/radial1"/>
    <dgm:cxn modelId="{D5E1655E-1175-4521-8296-478C85B0E426}" type="presParOf" srcId="{1149991A-E400-4A8A-83E8-01D740357466}" destId="{B8DC4DCB-4FCD-4208-8D5B-DB7D2C16CFC5}" srcOrd="3" destOrd="0" presId="urn:microsoft.com/office/officeart/2005/8/layout/radial1"/>
    <dgm:cxn modelId="{C16F6372-BD6B-480B-828A-629D45BDFF26}" type="presParOf" srcId="{B8DC4DCB-4FCD-4208-8D5B-DB7D2C16CFC5}" destId="{BDDE348C-D85B-4A50-9B51-CD9C3B046F1B}" srcOrd="0" destOrd="0" presId="urn:microsoft.com/office/officeart/2005/8/layout/radial1"/>
    <dgm:cxn modelId="{38232944-22EF-4A1A-96B9-2AA3D23FB832}" type="presParOf" srcId="{1149991A-E400-4A8A-83E8-01D740357466}" destId="{012A96EA-ABBB-45CB-8526-14509F717FDE}" srcOrd="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1.1 </a:t>
          </a:r>
          <a:r>
            <a:rPr lang="zh-CN" altLang="en-US" sz="4400" dirty="0" smtClean="0">
              <a:solidFill>
                <a:schemeClr val="tx1"/>
              </a:solidFill>
            </a:rPr>
            <a:t>语音通话噪声来源</a:t>
          </a:r>
          <a:endParaRPr lang="zh-CN" altLang="en-US" sz="4400" dirty="0">
            <a:solidFill>
              <a:schemeClr val="tx1"/>
            </a:solidFill>
          </a:endParaRP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dgm:t>
        <a:bodyPr/>
        <a:lstStyle/>
        <a:p>
          <a:r>
            <a:rPr lang="en-US" altLang="zh-CN" sz="4400" dirty="0" smtClean="0">
              <a:solidFill>
                <a:schemeClr val="tx1"/>
              </a:solidFill>
            </a:rPr>
            <a:t>1.2 </a:t>
          </a:r>
          <a:r>
            <a:rPr lang="zh-CN" altLang="en-US" sz="4400" dirty="0" smtClean="0">
              <a:solidFill>
                <a:schemeClr val="tx1"/>
              </a:solidFill>
            </a:rPr>
            <a:t>语音通话降噪方案</a:t>
          </a:r>
          <a:endParaRPr lang="zh-CN" altLang="en-US" sz="4400" dirty="0">
            <a:solidFill>
              <a:schemeClr val="tx1"/>
            </a:solidFill>
          </a:endParaRP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a:solidFill>
          <a:srgbClr val="00B050"/>
        </a:solidFill>
      </dgm:spPr>
      <dgm:t>
        <a:bodyPr/>
        <a:lstStyle/>
        <a:p>
          <a:r>
            <a:rPr lang="en-US" altLang="zh-CN" sz="4400" dirty="0" smtClean="0">
              <a:solidFill>
                <a:schemeClr val="tx1"/>
              </a:solidFill>
            </a:rPr>
            <a:t>1.3 </a:t>
          </a:r>
          <a:r>
            <a:rPr lang="zh-CN" altLang="en-US" sz="4400" dirty="0" smtClean="0">
              <a:solidFill>
                <a:schemeClr val="tx1"/>
              </a:solidFill>
            </a:rPr>
            <a:t>语音通话降噪算法</a:t>
          </a:r>
          <a:endParaRPr lang="zh-CN" altLang="en-US" sz="4400" dirty="0">
            <a:solidFill>
              <a:schemeClr val="tx1"/>
            </a:solidFill>
          </a:endParaRP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0A0FD5A6-727F-4DE3-B04C-6C9B42F5FE40}" type="presOf" srcId="{B433C814-B9B3-42B1-8C09-371EA31F1674}" destId="{F73151BF-B0AF-48AD-8984-8C5688C4EA4C}" srcOrd="0" destOrd="0" presId="urn:microsoft.com/office/officeart/2005/8/layout/vList2"/>
    <dgm:cxn modelId="{EE8A7D81-687C-4A4D-8696-1154390E2535}" srcId="{3ACABDB2-AB47-4832-9884-D97B236185B6}" destId="{19CE1BD8-376D-48D3-A257-89DC91FBAC97}" srcOrd="0" destOrd="0" parTransId="{7CFA9922-F5D1-4CC3-8A92-ED5434AB4675}" sibTransId="{DE8F5ABB-59A7-4D2D-A788-64CD62010AEE}"/>
    <dgm:cxn modelId="{B784F5FF-0D89-499E-B1A0-6D10AF8DD96B}" srcId="{3ACABDB2-AB47-4832-9884-D97B236185B6}" destId="{B433C814-B9B3-42B1-8C09-371EA31F1674}" srcOrd="1" destOrd="0" parTransId="{B17E839E-7EF6-4D2C-B659-45AEE72AA4B2}" sibTransId="{B705E435-DE7A-4A75-889C-8660B248594E}"/>
    <dgm:cxn modelId="{BDE97865-60F2-448C-8AD1-A3E1C768A2F5}" type="presOf" srcId="{8F1554B5-DE19-4F03-B96D-E7C8DDBE094A}" destId="{9E357A91-3CA4-46E7-9A6E-AF9746C228B6}" srcOrd="0" destOrd="0" presId="urn:microsoft.com/office/officeart/2005/8/layout/vList2"/>
    <dgm:cxn modelId="{96C5148F-1C3F-4847-87CC-9FB1F94D6C5D}" type="presOf" srcId="{19CE1BD8-376D-48D3-A257-89DC91FBAC97}" destId="{276E4324-32AC-42DD-B812-9B06155DC4C3}" srcOrd="0" destOrd="0" presId="urn:microsoft.com/office/officeart/2005/8/layout/vList2"/>
    <dgm:cxn modelId="{2421DC18-177F-45EC-BF1A-B4436B2AD47D}" type="presOf" srcId="{3ACABDB2-AB47-4832-9884-D97B236185B6}" destId="{3EC66D66-5A0B-4009-B0E9-3880EF8F8A78}"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A86BFB97-B796-48E2-9020-16AAB8F69C73}" type="presParOf" srcId="{3EC66D66-5A0B-4009-B0E9-3880EF8F8A78}" destId="{276E4324-32AC-42DD-B812-9B06155DC4C3}" srcOrd="0" destOrd="0" presId="urn:microsoft.com/office/officeart/2005/8/layout/vList2"/>
    <dgm:cxn modelId="{B663D148-973A-4539-979C-05BD7AA9743E}" type="presParOf" srcId="{3EC66D66-5A0B-4009-B0E9-3880EF8F8A78}" destId="{0122D94D-FB8F-4A71-99CD-2DEEBC48B37D}" srcOrd="1" destOrd="0" presId="urn:microsoft.com/office/officeart/2005/8/layout/vList2"/>
    <dgm:cxn modelId="{7CD6E18E-8202-4849-952E-B4764A6767F1}" type="presParOf" srcId="{3EC66D66-5A0B-4009-B0E9-3880EF8F8A78}" destId="{F73151BF-B0AF-48AD-8984-8C5688C4EA4C}" srcOrd="2" destOrd="0" presId="urn:microsoft.com/office/officeart/2005/8/layout/vList2"/>
    <dgm:cxn modelId="{0DBA73EC-D62C-42E5-8624-EA7E2D7A87EA}" type="presParOf" srcId="{3EC66D66-5A0B-4009-B0E9-3880EF8F8A78}" destId="{8656068E-CD04-4403-8062-62CEB4E0BD7D}" srcOrd="3" destOrd="0" presId="urn:microsoft.com/office/officeart/2005/8/layout/vList2"/>
    <dgm:cxn modelId="{06A3EFD4-D809-47BC-AD93-338C05EAB603}"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rgbClr val="00B050"/>
        </a:solidFill>
      </dgm:spPr>
      <dgm:t>
        <a:bodyPr/>
        <a:lstStyle/>
        <a:p>
          <a:r>
            <a:rPr lang="en-US" altLang="zh-CN" sz="4400" dirty="0" smtClean="0">
              <a:solidFill>
                <a:schemeClr val="tx1"/>
              </a:solidFill>
            </a:rPr>
            <a:t>2.1 </a:t>
          </a:r>
          <a:r>
            <a:rPr lang="zh-CN" altLang="zh-CN" sz="4400" dirty="0" smtClean="0">
              <a:solidFill>
                <a:schemeClr val="tx1"/>
              </a:solidFill>
            </a:rPr>
            <a:t>语音通话回声来源</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dgm:t>
        <a:bodyPr/>
        <a:lstStyle/>
        <a:p>
          <a:r>
            <a:rPr lang="en-US" altLang="zh-CN" sz="4400" dirty="0" smtClean="0">
              <a:solidFill>
                <a:schemeClr val="tx1"/>
              </a:solidFill>
            </a:rPr>
            <a:t>2.2 </a:t>
          </a:r>
          <a:r>
            <a:rPr lang="zh-CN" altLang="zh-CN" sz="4400" dirty="0" smtClean="0">
              <a:solidFill>
                <a:schemeClr val="tx1"/>
              </a:solidFill>
            </a:rPr>
            <a:t>语音回声处理方案</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2.3 </a:t>
          </a:r>
          <a:r>
            <a:rPr lang="zh-CN" altLang="zh-CN" sz="4400" dirty="0" smtClean="0">
              <a:solidFill>
                <a:schemeClr val="tx1"/>
              </a:solidFill>
            </a:rPr>
            <a:t>语音回声消除算法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61373FC1-9AB8-4C12-8DD0-E7ED16E4088D}" type="presOf" srcId="{19CE1BD8-376D-48D3-A257-89DC91FBAC97}" destId="{276E4324-32AC-42DD-B812-9B06155DC4C3}" srcOrd="0" destOrd="0" presId="urn:microsoft.com/office/officeart/2005/8/layout/vList2"/>
    <dgm:cxn modelId="{33EFC414-5F61-4D09-91FC-DC155455AA44}" type="presOf" srcId="{3ACABDB2-AB47-4832-9884-D97B236185B6}" destId="{3EC66D66-5A0B-4009-B0E9-3880EF8F8A78}" srcOrd="0" destOrd="0" presId="urn:microsoft.com/office/officeart/2005/8/layout/vList2"/>
    <dgm:cxn modelId="{8D250C95-DAAC-4B13-800A-F072BD065090}" type="presOf" srcId="{8F1554B5-DE19-4F03-B96D-E7C8DDBE094A}" destId="{9E357A91-3CA4-46E7-9A6E-AF9746C228B6}" srcOrd="0" destOrd="0" presId="urn:microsoft.com/office/officeart/2005/8/layout/vList2"/>
    <dgm:cxn modelId="{272DEB22-BC96-4710-9AEC-6417556159AA}" type="presOf" srcId="{B433C814-B9B3-42B1-8C09-371EA31F1674}" destId="{F73151BF-B0AF-48AD-8984-8C5688C4EA4C}"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1187C330-41AC-48C7-892E-B8B015B685E6}" type="presParOf" srcId="{3EC66D66-5A0B-4009-B0E9-3880EF8F8A78}" destId="{276E4324-32AC-42DD-B812-9B06155DC4C3}" srcOrd="0" destOrd="0" presId="urn:microsoft.com/office/officeart/2005/8/layout/vList2"/>
    <dgm:cxn modelId="{92A04183-9527-4723-8888-1C8E38D688C2}" type="presParOf" srcId="{3EC66D66-5A0B-4009-B0E9-3880EF8F8A78}" destId="{0122D94D-FB8F-4A71-99CD-2DEEBC48B37D}" srcOrd="1" destOrd="0" presId="urn:microsoft.com/office/officeart/2005/8/layout/vList2"/>
    <dgm:cxn modelId="{66F9A748-C997-4257-AB07-8197E367BDDD}" type="presParOf" srcId="{3EC66D66-5A0B-4009-B0E9-3880EF8F8A78}" destId="{F73151BF-B0AF-48AD-8984-8C5688C4EA4C}" srcOrd="2" destOrd="0" presId="urn:microsoft.com/office/officeart/2005/8/layout/vList2"/>
    <dgm:cxn modelId="{8244E786-A74D-4F2B-BBB5-4C3DEA17B983}" type="presParOf" srcId="{3EC66D66-5A0B-4009-B0E9-3880EF8F8A78}" destId="{8656068E-CD04-4403-8062-62CEB4E0BD7D}" srcOrd="3" destOrd="0" presId="urn:microsoft.com/office/officeart/2005/8/layout/vList2"/>
    <dgm:cxn modelId="{52F1BF4E-C80E-47D8-9600-E6F40141D9B7}"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2.1 </a:t>
          </a:r>
          <a:r>
            <a:rPr lang="zh-CN" altLang="zh-CN" sz="4400" dirty="0" smtClean="0">
              <a:solidFill>
                <a:schemeClr val="tx1"/>
              </a:solidFill>
            </a:rPr>
            <a:t>语音通话回声来源</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a:solidFill>
          <a:srgbClr val="00B050"/>
        </a:solidFill>
      </dgm:spPr>
      <dgm:t>
        <a:bodyPr/>
        <a:lstStyle/>
        <a:p>
          <a:r>
            <a:rPr lang="en-US" altLang="zh-CN" sz="4400" dirty="0" smtClean="0">
              <a:solidFill>
                <a:schemeClr val="tx1"/>
              </a:solidFill>
            </a:rPr>
            <a:t>2.2 </a:t>
          </a:r>
          <a:r>
            <a:rPr lang="zh-CN" altLang="zh-CN" sz="4400" dirty="0" smtClean="0">
              <a:solidFill>
                <a:schemeClr val="tx1"/>
              </a:solidFill>
            </a:rPr>
            <a:t>语音回声处理方案</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2.3 </a:t>
          </a:r>
          <a:r>
            <a:rPr lang="zh-CN" altLang="zh-CN" sz="4400" dirty="0" smtClean="0">
              <a:solidFill>
                <a:schemeClr val="tx1"/>
              </a:solidFill>
            </a:rPr>
            <a:t>语音回声消除算法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19129D2E-5DA7-48C7-B0C9-06E7368CF84B}" type="presOf" srcId="{3ACABDB2-AB47-4832-9884-D97B236185B6}" destId="{3EC66D66-5A0B-4009-B0E9-3880EF8F8A78}" srcOrd="0" destOrd="0" presId="urn:microsoft.com/office/officeart/2005/8/layout/vList2"/>
    <dgm:cxn modelId="{695CD1DD-7FB4-4156-843C-6DA2BA71D806}" type="presOf" srcId="{19CE1BD8-376D-48D3-A257-89DC91FBAC97}" destId="{276E4324-32AC-42DD-B812-9B06155DC4C3}"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A688353A-D880-4546-A831-E7B49B453DCF}" type="presOf" srcId="{8F1554B5-DE19-4F03-B96D-E7C8DDBE094A}" destId="{9E357A91-3CA4-46E7-9A6E-AF9746C228B6}" srcOrd="0" destOrd="0" presId="urn:microsoft.com/office/officeart/2005/8/layout/vList2"/>
    <dgm:cxn modelId="{EAA29F26-36A6-413E-BFA3-C3DA21AC1DAE}" type="presOf" srcId="{B433C814-B9B3-42B1-8C09-371EA31F1674}" destId="{F73151BF-B0AF-48AD-8984-8C5688C4EA4C}" srcOrd="0" destOrd="0" presId="urn:microsoft.com/office/officeart/2005/8/layout/vList2"/>
    <dgm:cxn modelId="{CB315377-64F0-4DC3-A837-622F8BD8108B}" type="presParOf" srcId="{3EC66D66-5A0B-4009-B0E9-3880EF8F8A78}" destId="{276E4324-32AC-42DD-B812-9B06155DC4C3}" srcOrd="0" destOrd="0" presId="urn:microsoft.com/office/officeart/2005/8/layout/vList2"/>
    <dgm:cxn modelId="{40457C8E-6575-4AE6-860E-79E8104E5C5B}" type="presParOf" srcId="{3EC66D66-5A0B-4009-B0E9-3880EF8F8A78}" destId="{0122D94D-FB8F-4A71-99CD-2DEEBC48B37D}" srcOrd="1" destOrd="0" presId="urn:microsoft.com/office/officeart/2005/8/layout/vList2"/>
    <dgm:cxn modelId="{C7A22066-4D94-49CE-8DF1-3B063B983CB2}" type="presParOf" srcId="{3EC66D66-5A0B-4009-B0E9-3880EF8F8A78}" destId="{F73151BF-B0AF-48AD-8984-8C5688C4EA4C}" srcOrd="2" destOrd="0" presId="urn:microsoft.com/office/officeart/2005/8/layout/vList2"/>
    <dgm:cxn modelId="{B9F859E9-72A1-4205-914B-0DA724E02C99}" type="presParOf" srcId="{3EC66D66-5A0B-4009-B0E9-3880EF8F8A78}" destId="{8656068E-CD04-4403-8062-62CEB4E0BD7D}" srcOrd="3" destOrd="0" presId="urn:microsoft.com/office/officeart/2005/8/layout/vList2"/>
    <dgm:cxn modelId="{01AA6377-D1D4-4014-BE37-D2217CE8B0AB}"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2.1 </a:t>
          </a:r>
          <a:r>
            <a:rPr lang="zh-CN" altLang="zh-CN" sz="4400" dirty="0" smtClean="0">
              <a:solidFill>
                <a:schemeClr val="tx1"/>
              </a:solidFill>
            </a:rPr>
            <a:t>语音通话回声来源</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dgm:t>
        <a:bodyPr/>
        <a:lstStyle/>
        <a:p>
          <a:r>
            <a:rPr lang="en-US" altLang="zh-CN" sz="4400" dirty="0" smtClean="0">
              <a:solidFill>
                <a:schemeClr val="tx1"/>
              </a:solidFill>
            </a:rPr>
            <a:t>2.2 </a:t>
          </a:r>
          <a:r>
            <a:rPr lang="zh-CN" altLang="zh-CN" sz="4400" dirty="0" smtClean="0">
              <a:solidFill>
                <a:schemeClr val="tx1"/>
              </a:solidFill>
            </a:rPr>
            <a:t>语音回声处理方案</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a:solidFill>
          <a:srgbClr val="00B050"/>
        </a:solidFill>
      </dgm:spPr>
      <dgm:t>
        <a:bodyPr/>
        <a:lstStyle/>
        <a:p>
          <a:r>
            <a:rPr lang="en-US" altLang="zh-CN" sz="4400" dirty="0" smtClean="0">
              <a:solidFill>
                <a:schemeClr val="tx1"/>
              </a:solidFill>
            </a:rPr>
            <a:t>2.3 </a:t>
          </a:r>
          <a:r>
            <a:rPr lang="zh-CN" altLang="zh-CN" sz="4400" dirty="0" smtClean="0">
              <a:solidFill>
                <a:schemeClr val="tx1"/>
              </a:solidFill>
            </a:rPr>
            <a:t>语音回声消除算法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B84590E1-4587-447B-8EA1-742820788312}" type="presOf" srcId="{B433C814-B9B3-42B1-8C09-371EA31F1674}" destId="{F73151BF-B0AF-48AD-8984-8C5688C4EA4C}" srcOrd="0" destOrd="0" presId="urn:microsoft.com/office/officeart/2005/8/layout/vList2"/>
    <dgm:cxn modelId="{18B64EBB-D55C-408F-ADEA-3AA977B65A7A}" type="presOf" srcId="{3ACABDB2-AB47-4832-9884-D97B236185B6}" destId="{3EC66D66-5A0B-4009-B0E9-3880EF8F8A78}"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1A3E994C-7677-4B1D-900C-546A89C27747}" type="presOf" srcId="{8F1554B5-DE19-4F03-B96D-E7C8DDBE094A}" destId="{9E357A91-3CA4-46E7-9A6E-AF9746C228B6}" srcOrd="0" destOrd="0" presId="urn:microsoft.com/office/officeart/2005/8/layout/vList2"/>
    <dgm:cxn modelId="{19D8A27D-95E2-4978-AE13-170D24282ACD}" type="presOf" srcId="{19CE1BD8-376D-48D3-A257-89DC91FBAC97}" destId="{276E4324-32AC-42DD-B812-9B06155DC4C3}" srcOrd="0" destOrd="0" presId="urn:microsoft.com/office/officeart/2005/8/layout/vList2"/>
    <dgm:cxn modelId="{505D2DE0-0EE9-451F-A8EA-5707DBDE89E4}" type="presParOf" srcId="{3EC66D66-5A0B-4009-B0E9-3880EF8F8A78}" destId="{276E4324-32AC-42DD-B812-9B06155DC4C3}" srcOrd="0" destOrd="0" presId="urn:microsoft.com/office/officeart/2005/8/layout/vList2"/>
    <dgm:cxn modelId="{7B272444-60D4-4537-9C91-2F969A5DB84E}" type="presParOf" srcId="{3EC66D66-5A0B-4009-B0E9-3880EF8F8A78}" destId="{0122D94D-FB8F-4A71-99CD-2DEEBC48B37D}" srcOrd="1" destOrd="0" presId="urn:microsoft.com/office/officeart/2005/8/layout/vList2"/>
    <dgm:cxn modelId="{D021A9EA-C38B-4BAC-8282-9EB02D10DFED}" type="presParOf" srcId="{3EC66D66-5A0B-4009-B0E9-3880EF8F8A78}" destId="{F73151BF-B0AF-48AD-8984-8C5688C4EA4C}" srcOrd="2" destOrd="0" presId="urn:microsoft.com/office/officeart/2005/8/layout/vList2"/>
    <dgm:cxn modelId="{8289AD30-B068-4FB1-BCE4-E3FB58EA09FC}" type="presParOf" srcId="{3EC66D66-5A0B-4009-B0E9-3880EF8F8A78}" destId="{8656068E-CD04-4403-8062-62CEB4E0BD7D}" srcOrd="3" destOrd="0" presId="urn:microsoft.com/office/officeart/2005/8/layout/vList2"/>
    <dgm:cxn modelId="{173DBBD3-2BFC-4327-A33C-9BFD642D264B}"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rgbClr val="00B050"/>
        </a:solidFill>
      </dgm:spPr>
      <dgm:t>
        <a:bodyPr/>
        <a:lstStyle/>
        <a:p>
          <a:r>
            <a:rPr lang="en-US" altLang="zh-CN" sz="4400" dirty="0" smtClean="0">
              <a:solidFill>
                <a:schemeClr val="tx1"/>
              </a:solidFill>
            </a:rPr>
            <a:t>3.1 </a:t>
          </a:r>
          <a:r>
            <a:rPr lang="zh-CN" altLang="zh-CN" sz="4400" dirty="0" smtClean="0">
              <a:solidFill>
                <a:schemeClr val="tx1"/>
              </a:solidFill>
            </a:rPr>
            <a:t>语音处理方案选择</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dgm:t>
        <a:bodyPr/>
        <a:lstStyle/>
        <a:p>
          <a:r>
            <a:rPr lang="en-US" altLang="zh-CN" sz="4400" dirty="0" smtClean="0">
              <a:solidFill>
                <a:schemeClr val="tx1"/>
              </a:solidFill>
            </a:rPr>
            <a:t>3.2 </a:t>
          </a:r>
          <a:r>
            <a:rPr lang="en-US" altLang="zh-CN" sz="4400" dirty="0" err="1" smtClean="0">
              <a:solidFill>
                <a:schemeClr val="tx1"/>
              </a:solidFill>
            </a:rPr>
            <a:t>Webrtc</a:t>
          </a:r>
          <a:r>
            <a:rPr lang="zh-CN" altLang="zh-CN" sz="4400" dirty="0" smtClean="0">
              <a:solidFill>
                <a:schemeClr val="tx1"/>
              </a:solidFill>
            </a:rPr>
            <a:t>语音处理移植</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3.3 </a:t>
          </a:r>
          <a:r>
            <a:rPr lang="en-US" altLang="zh-CN" sz="4400" dirty="0" err="1" smtClean="0">
              <a:solidFill>
                <a:schemeClr val="tx1"/>
              </a:solidFill>
            </a:rPr>
            <a:t>Webrtc</a:t>
          </a:r>
          <a:r>
            <a:rPr lang="zh-CN" altLang="zh-CN" sz="4400" dirty="0" smtClean="0">
              <a:solidFill>
                <a:schemeClr val="tx1"/>
              </a:solidFill>
            </a:rPr>
            <a:t>语音处理测试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EE8A7D81-687C-4A4D-8696-1154390E2535}" srcId="{3ACABDB2-AB47-4832-9884-D97B236185B6}" destId="{19CE1BD8-376D-48D3-A257-89DC91FBAC97}" srcOrd="0" destOrd="0" parTransId="{7CFA9922-F5D1-4CC3-8A92-ED5434AB4675}" sibTransId="{DE8F5ABB-59A7-4D2D-A788-64CD62010AEE}"/>
    <dgm:cxn modelId="{92FBDE49-3F3C-4B74-B016-544BFC977219}" type="presOf" srcId="{8F1554B5-DE19-4F03-B96D-E7C8DDBE094A}" destId="{9E357A91-3CA4-46E7-9A6E-AF9746C228B6}"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4F688A6-9A64-4925-92FD-CDAD5D2D2079}" type="presOf" srcId="{B433C814-B9B3-42B1-8C09-371EA31F1674}" destId="{F73151BF-B0AF-48AD-8984-8C5688C4EA4C}" srcOrd="0" destOrd="0" presId="urn:microsoft.com/office/officeart/2005/8/layout/vList2"/>
    <dgm:cxn modelId="{B784F5FF-0D89-499E-B1A0-6D10AF8DD96B}" srcId="{3ACABDB2-AB47-4832-9884-D97B236185B6}" destId="{B433C814-B9B3-42B1-8C09-371EA31F1674}" srcOrd="1" destOrd="0" parTransId="{B17E839E-7EF6-4D2C-B659-45AEE72AA4B2}" sibTransId="{B705E435-DE7A-4A75-889C-8660B248594E}"/>
    <dgm:cxn modelId="{7F742CC1-272B-44A4-A058-27221D864C96}" type="presOf" srcId="{19CE1BD8-376D-48D3-A257-89DC91FBAC97}" destId="{276E4324-32AC-42DD-B812-9B06155DC4C3}" srcOrd="0" destOrd="0" presId="urn:microsoft.com/office/officeart/2005/8/layout/vList2"/>
    <dgm:cxn modelId="{50F704D4-2D39-4721-83D0-78E10BB9FB4E}" type="presOf" srcId="{3ACABDB2-AB47-4832-9884-D97B236185B6}" destId="{3EC66D66-5A0B-4009-B0E9-3880EF8F8A78}" srcOrd="0" destOrd="0" presId="urn:microsoft.com/office/officeart/2005/8/layout/vList2"/>
    <dgm:cxn modelId="{91DBBDAE-94EB-444C-B87F-2AD85A2C7464}" type="presParOf" srcId="{3EC66D66-5A0B-4009-B0E9-3880EF8F8A78}" destId="{276E4324-32AC-42DD-B812-9B06155DC4C3}" srcOrd="0" destOrd="0" presId="urn:microsoft.com/office/officeart/2005/8/layout/vList2"/>
    <dgm:cxn modelId="{21D055CC-729D-4B96-8D81-2EDAFF56E0C3}" type="presParOf" srcId="{3EC66D66-5A0B-4009-B0E9-3880EF8F8A78}" destId="{0122D94D-FB8F-4A71-99CD-2DEEBC48B37D}" srcOrd="1" destOrd="0" presId="urn:microsoft.com/office/officeart/2005/8/layout/vList2"/>
    <dgm:cxn modelId="{B543A161-3DD8-4A3C-BB14-B8868BD7D545}" type="presParOf" srcId="{3EC66D66-5A0B-4009-B0E9-3880EF8F8A78}" destId="{F73151BF-B0AF-48AD-8984-8C5688C4EA4C}" srcOrd="2" destOrd="0" presId="urn:microsoft.com/office/officeart/2005/8/layout/vList2"/>
    <dgm:cxn modelId="{D2916FB4-1ACF-4F23-92EC-70C0588536E1}" type="presParOf" srcId="{3EC66D66-5A0B-4009-B0E9-3880EF8F8A78}" destId="{8656068E-CD04-4403-8062-62CEB4E0BD7D}" srcOrd="3" destOrd="0" presId="urn:microsoft.com/office/officeart/2005/8/layout/vList2"/>
    <dgm:cxn modelId="{6533A942-F4CA-4054-B7A4-340BDBE77E30}"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CABDB2-AB47-4832-9884-D97B236185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9CE1BD8-376D-48D3-A257-89DC91FBAC97}">
      <dgm:prSet phldrT="[文本]" custT="1"/>
      <dgm:spPr>
        <a:solidFill>
          <a:schemeClr val="accent1"/>
        </a:solidFill>
      </dgm:spPr>
      <dgm:t>
        <a:bodyPr/>
        <a:lstStyle/>
        <a:p>
          <a:r>
            <a:rPr lang="en-US" altLang="zh-CN" sz="4400" dirty="0" smtClean="0">
              <a:solidFill>
                <a:schemeClr val="tx1"/>
              </a:solidFill>
            </a:rPr>
            <a:t>3.1 </a:t>
          </a:r>
          <a:r>
            <a:rPr lang="zh-CN" altLang="zh-CN" sz="4400" dirty="0" smtClean="0">
              <a:solidFill>
                <a:schemeClr val="tx1"/>
              </a:solidFill>
            </a:rPr>
            <a:t>语音处理方案选择</a:t>
          </a:r>
        </a:p>
      </dgm:t>
    </dgm:pt>
    <dgm:pt modelId="{7CFA9922-F5D1-4CC3-8A92-ED5434AB4675}" type="parTrans" cxnId="{EE8A7D81-687C-4A4D-8696-1154390E2535}">
      <dgm:prSet/>
      <dgm:spPr/>
      <dgm:t>
        <a:bodyPr/>
        <a:lstStyle/>
        <a:p>
          <a:endParaRPr lang="zh-CN" altLang="en-US" sz="4400"/>
        </a:p>
      </dgm:t>
    </dgm:pt>
    <dgm:pt modelId="{DE8F5ABB-59A7-4D2D-A788-64CD62010AEE}" type="sibTrans" cxnId="{EE8A7D81-687C-4A4D-8696-1154390E2535}">
      <dgm:prSet/>
      <dgm:spPr/>
      <dgm:t>
        <a:bodyPr/>
        <a:lstStyle/>
        <a:p>
          <a:endParaRPr lang="zh-CN" altLang="en-US" sz="4400"/>
        </a:p>
      </dgm:t>
    </dgm:pt>
    <dgm:pt modelId="{B433C814-B9B3-42B1-8C09-371EA31F1674}">
      <dgm:prSet phldrT="[文本]" custT="1"/>
      <dgm:spPr>
        <a:solidFill>
          <a:srgbClr val="00B050"/>
        </a:solidFill>
      </dgm:spPr>
      <dgm:t>
        <a:bodyPr/>
        <a:lstStyle/>
        <a:p>
          <a:r>
            <a:rPr lang="en-US" altLang="zh-CN" sz="4400" dirty="0" smtClean="0">
              <a:solidFill>
                <a:schemeClr val="tx1"/>
              </a:solidFill>
            </a:rPr>
            <a:t>3.2 </a:t>
          </a:r>
          <a:r>
            <a:rPr lang="en-US" altLang="zh-CN" sz="4400" dirty="0" err="1" smtClean="0">
              <a:solidFill>
                <a:schemeClr val="tx1"/>
              </a:solidFill>
            </a:rPr>
            <a:t>Webrtc</a:t>
          </a:r>
          <a:r>
            <a:rPr lang="zh-CN" altLang="zh-CN" sz="4400" dirty="0" smtClean="0">
              <a:solidFill>
                <a:schemeClr val="tx1"/>
              </a:solidFill>
            </a:rPr>
            <a:t>语音处理移植</a:t>
          </a:r>
        </a:p>
      </dgm:t>
    </dgm:pt>
    <dgm:pt modelId="{B17E839E-7EF6-4D2C-B659-45AEE72AA4B2}" type="parTrans" cxnId="{B784F5FF-0D89-499E-B1A0-6D10AF8DD96B}">
      <dgm:prSet/>
      <dgm:spPr/>
      <dgm:t>
        <a:bodyPr/>
        <a:lstStyle/>
        <a:p>
          <a:endParaRPr lang="zh-CN" altLang="en-US" sz="4400"/>
        </a:p>
      </dgm:t>
    </dgm:pt>
    <dgm:pt modelId="{B705E435-DE7A-4A75-889C-8660B248594E}" type="sibTrans" cxnId="{B784F5FF-0D89-499E-B1A0-6D10AF8DD96B}">
      <dgm:prSet/>
      <dgm:spPr/>
      <dgm:t>
        <a:bodyPr/>
        <a:lstStyle/>
        <a:p>
          <a:endParaRPr lang="zh-CN" altLang="en-US" sz="4400"/>
        </a:p>
      </dgm:t>
    </dgm:pt>
    <dgm:pt modelId="{8F1554B5-DE19-4F03-B96D-E7C8DDBE094A}">
      <dgm:prSet phldrT="[文本]" custT="1"/>
      <dgm:spPr/>
      <dgm:t>
        <a:bodyPr/>
        <a:lstStyle/>
        <a:p>
          <a:r>
            <a:rPr lang="en-US" altLang="zh-CN" sz="4400" dirty="0" smtClean="0">
              <a:solidFill>
                <a:schemeClr val="tx1"/>
              </a:solidFill>
            </a:rPr>
            <a:t>3.3 </a:t>
          </a:r>
          <a:r>
            <a:rPr lang="en-US" altLang="zh-CN" sz="4400" dirty="0" err="1" smtClean="0">
              <a:solidFill>
                <a:schemeClr val="tx1"/>
              </a:solidFill>
            </a:rPr>
            <a:t>Webrtc</a:t>
          </a:r>
          <a:r>
            <a:rPr lang="zh-CN" altLang="zh-CN" sz="4400" dirty="0" smtClean="0">
              <a:solidFill>
                <a:schemeClr val="tx1"/>
              </a:solidFill>
            </a:rPr>
            <a:t>语音处理测试</a:t>
          </a:r>
        </a:p>
      </dgm:t>
    </dgm:pt>
    <dgm:pt modelId="{02BAD32C-22EE-4101-B3D1-58D8FF218DA7}" type="parTrans" cxnId="{E1DA117C-06D2-4203-98EA-7ADC25AABFCF}">
      <dgm:prSet/>
      <dgm:spPr/>
      <dgm:t>
        <a:bodyPr/>
        <a:lstStyle/>
        <a:p>
          <a:endParaRPr lang="zh-CN" altLang="en-US" sz="4400"/>
        </a:p>
      </dgm:t>
    </dgm:pt>
    <dgm:pt modelId="{13CDE04F-E986-449B-8849-7B5E17514F2F}" type="sibTrans" cxnId="{E1DA117C-06D2-4203-98EA-7ADC25AABFCF}">
      <dgm:prSet/>
      <dgm:spPr/>
      <dgm:t>
        <a:bodyPr/>
        <a:lstStyle/>
        <a:p>
          <a:endParaRPr lang="zh-CN" altLang="en-US" sz="4400"/>
        </a:p>
      </dgm:t>
    </dgm:pt>
    <dgm:pt modelId="{3EC66D66-5A0B-4009-B0E9-3880EF8F8A78}" type="pres">
      <dgm:prSet presAssocID="{3ACABDB2-AB47-4832-9884-D97B236185B6}" presName="linear" presStyleCnt="0">
        <dgm:presLayoutVars>
          <dgm:animLvl val="lvl"/>
          <dgm:resizeHandles val="exact"/>
        </dgm:presLayoutVars>
      </dgm:prSet>
      <dgm:spPr/>
      <dgm:t>
        <a:bodyPr/>
        <a:lstStyle/>
        <a:p>
          <a:endParaRPr lang="zh-CN" altLang="en-US"/>
        </a:p>
      </dgm:t>
    </dgm:pt>
    <dgm:pt modelId="{276E4324-32AC-42DD-B812-9B06155DC4C3}" type="pres">
      <dgm:prSet presAssocID="{19CE1BD8-376D-48D3-A257-89DC91FBAC97}" presName="parentText" presStyleLbl="node1" presStyleIdx="0" presStyleCnt="3">
        <dgm:presLayoutVars>
          <dgm:chMax val="0"/>
          <dgm:bulletEnabled val="1"/>
        </dgm:presLayoutVars>
      </dgm:prSet>
      <dgm:spPr/>
      <dgm:t>
        <a:bodyPr/>
        <a:lstStyle/>
        <a:p>
          <a:endParaRPr lang="zh-CN" altLang="en-US"/>
        </a:p>
      </dgm:t>
    </dgm:pt>
    <dgm:pt modelId="{0122D94D-FB8F-4A71-99CD-2DEEBC48B37D}" type="pres">
      <dgm:prSet presAssocID="{DE8F5ABB-59A7-4D2D-A788-64CD62010AEE}" presName="spacer" presStyleCnt="0"/>
      <dgm:spPr/>
    </dgm:pt>
    <dgm:pt modelId="{F73151BF-B0AF-48AD-8984-8C5688C4EA4C}" type="pres">
      <dgm:prSet presAssocID="{B433C814-B9B3-42B1-8C09-371EA31F1674}" presName="parentText" presStyleLbl="node1" presStyleIdx="1" presStyleCnt="3">
        <dgm:presLayoutVars>
          <dgm:chMax val="0"/>
          <dgm:bulletEnabled val="1"/>
        </dgm:presLayoutVars>
      </dgm:prSet>
      <dgm:spPr/>
      <dgm:t>
        <a:bodyPr/>
        <a:lstStyle/>
        <a:p>
          <a:endParaRPr lang="zh-CN" altLang="en-US"/>
        </a:p>
      </dgm:t>
    </dgm:pt>
    <dgm:pt modelId="{8656068E-CD04-4403-8062-62CEB4E0BD7D}" type="pres">
      <dgm:prSet presAssocID="{B705E435-DE7A-4A75-889C-8660B248594E}" presName="spacer" presStyleCnt="0"/>
      <dgm:spPr/>
    </dgm:pt>
    <dgm:pt modelId="{9E357A91-3CA4-46E7-9A6E-AF9746C228B6}" type="pres">
      <dgm:prSet presAssocID="{8F1554B5-DE19-4F03-B96D-E7C8DDBE094A}" presName="parentText" presStyleLbl="node1" presStyleIdx="2" presStyleCnt="3">
        <dgm:presLayoutVars>
          <dgm:chMax val="0"/>
          <dgm:bulletEnabled val="1"/>
        </dgm:presLayoutVars>
      </dgm:prSet>
      <dgm:spPr/>
      <dgm:t>
        <a:bodyPr/>
        <a:lstStyle/>
        <a:p>
          <a:endParaRPr lang="zh-CN" altLang="en-US"/>
        </a:p>
      </dgm:t>
    </dgm:pt>
  </dgm:ptLst>
  <dgm:cxnLst>
    <dgm:cxn modelId="{6D28FCC5-0D90-4E22-8036-39E9F2B5ED6C}" type="presOf" srcId="{19CE1BD8-376D-48D3-A257-89DC91FBAC97}" destId="{276E4324-32AC-42DD-B812-9B06155DC4C3}" srcOrd="0" destOrd="0" presId="urn:microsoft.com/office/officeart/2005/8/layout/vList2"/>
    <dgm:cxn modelId="{EE8A7D81-687C-4A4D-8696-1154390E2535}" srcId="{3ACABDB2-AB47-4832-9884-D97B236185B6}" destId="{19CE1BD8-376D-48D3-A257-89DC91FBAC97}" srcOrd="0" destOrd="0" parTransId="{7CFA9922-F5D1-4CC3-8A92-ED5434AB4675}" sibTransId="{DE8F5ABB-59A7-4D2D-A788-64CD62010AEE}"/>
    <dgm:cxn modelId="{5C731A74-3FC3-45D4-925D-9BE346E01260}" type="presOf" srcId="{3ACABDB2-AB47-4832-9884-D97B236185B6}" destId="{3EC66D66-5A0B-4009-B0E9-3880EF8F8A78}" srcOrd="0" destOrd="0" presId="urn:microsoft.com/office/officeart/2005/8/layout/vList2"/>
    <dgm:cxn modelId="{100B7C5A-1629-4901-969F-C10DFC4333E1}" type="presOf" srcId="{B433C814-B9B3-42B1-8C09-371EA31F1674}" destId="{F73151BF-B0AF-48AD-8984-8C5688C4EA4C}" srcOrd="0" destOrd="0" presId="urn:microsoft.com/office/officeart/2005/8/layout/vList2"/>
    <dgm:cxn modelId="{E1DA117C-06D2-4203-98EA-7ADC25AABFCF}" srcId="{3ACABDB2-AB47-4832-9884-D97B236185B6}" destId="{8F1554B5-DE19-4F03-B96D-E7C8DDBE094A}" srcOrd="2" destOrd="0" parTransId="{02BAD32C-22EE-4101-B3D1-58D8FF218DA7}" sibTransId="{13CDE04F-E986-449B-8849-7B5E17514F2F}"/>
    <dgm:cxn modelId="{B784F5FF-0D89-499E-B1A0-6D10AF8DD96B}" srcId="{3ACABDB2-AB47-4832-9884-D97B236185B6}" destId="{B433C814-B9B3-42B1-8C09-371EA31F1674}" srcOrd="1" destOrd="0" parTransId="{B17E839E-7EF6-4D2C-B659-45AEE72AA4B2}" sibTransId="{B705E435-DE7A-4A75-889C-8660B248594E}"/>
    <dgm:cxn modelId="{03BE8C3A-C004-4B3A-8621-A69CF0F7378C}" type="presOf" srcId="{8F1554B5-DE19-4F03-B96D-E7C8DDBE094A}" destId="{9E357A91-3CA4-46E7-9A6E-AF9746C228B6}" srcOrd="0" destOrd="0" presId="urn:microsoft.com/office/officeart/2005/8/layout/vList2"/>
    <dgm:cxn modelId="{51981892-1726-4BC5-9EF2-490A75B1CE16}" type="presParOf" srcId="{3EC66D66-5A0B-4009-B0E9-3880EF8F8A78}" destId="{276E4324-32AC-42DD-B812-9B06155DC4C3}" srcOrd="0" destOrd="0" presId="urn:microsoft.com/office/officeart/2005/8/layout/vList2"/>
    <dgm:cxn modelId="{AA9323EB-6179-40E8-BEC9-0ABAD19B0AA1}" type="presParOf" srcId="{3EC66D66-5A0B-4009-B0E9-3880EF8F8A78}" destId="{0122D94D-FB8F-4A71-99CD-2DEEBC48B37D}" srcOrd="1" destOrd="0" presId="urn:microsoft.com/office/officeart/2005/8/layout/vList2"/>
    <dgm:cxn modelId="{3C75EFDB-8842-4132-B73B-8B5CB230BEFA}" type="presParOf" srcId="{3EC66D66-5A0B-4009-B0E9-3880EF8F8A78}" destId="{F73151BF-B0AF-48AD-8984-8C5688C4EA4C}" srcOrd="2" destOrd="0" presId="urn:microsoft.com/office/officeart/2005/8/layout/vList2"/>
    <dgm:cxn modelId="{BE050FF0-DFAD-471B-878C-CD2F6A326E40}" type="presParOf" srcId="{3EC66D66-5A0B-4009-B0E9-3880EF8F8A78}" destId="{8656068E-CD04-4403-8062-62CEB4E0BD7D}" srcOrd="3" destOrd="0" presId="urn:microsoft.com/office/officeart/2005/8/layout/vList2"/>
    <dgm:cxn modelId="{F63E0392-71A1-4CE6-B1E9-B4F3423B5373}" type="presParOf" srcId="{3EC66D66-5A0B-4009-B0E9-3880EF8F8A78}" destId="{9E357A91-3CA4-46E7-9A6E-AF9746C228B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1.1 </a:t>
          </a:r>
          <a:r>
            <a:rPr lang="zh-CN" altLang="en-US" sz="4400" kern="1200" dirty="0" smtClean="0">
              <a:solidFill>
                <a:schemeClr val="tx1"/>
              </a:solidFill>
            </a:rPr>
            <a:t>语音通话噪声来源</a:t>
          </a:r>
          <a:endParaRPr lang="zh-CN" altLang="en-US" sz="4400" kern="1200" dirty="0">
            <a:solidFill>
              <a:schemeClr val="tx1"/>
            </a:solidFill>
          </a:endParaRP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1.2 </a:t>
          </a:r>
          <a:r>
            <a:rPr lang="zh-CN" altLang="en-US" sz="4400" kern="1200" dirty="0" smtClean="0">
              <a:solidFill>
                <a:schemeClr val="tx1"/>
              </a:solidFill>
            </a:rPr>
            <a:t>语音通话降噪方案</a:t>
          </a:r>
          <a:endParaRPr lang="zh-CN" altLang="en-US" sz="4400" kern="1200" dirty="0">
            <a:solidFill>
              <a:schemeClr val="tx1"/>
            </a:solidFill>
          </a:endParaRP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1.3 </a:t>
          </a:r>
          <a:r>
            <a:rPr lang="zh-CN" altLang="en-US" sz="4400" kern="1200" dirty="0" smtClean="0">
              <a:solidFill>
                <a:schemeClr val="tx1"/>
              </a:solidFill>
            </a:rPr>
            <a:t>语音通话降噪算法</a:t>
          </a:r>
          <a:endParaRPr lang="zh-CN" altLang="en-US" sz="4400" kern="1200" dirty="0">
            <a:solidFill>
              <a:schemeClr val="tx1"/>
            </a:solidFill>
          </a:endParaRPr>
        </a:p>
      </dsp:txBody>
      <dsp:txXfrm>
        <a:off x="59399" y="3587411"/>
        <a:ext cx="7113398" cy="10980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3.1 </a:t>
          </a:r>
          <a:r>
            <a:rPr lang="zh-CN" altLang="zh-CN" sz="4400" kern="1200" dirty="0" smtClean="0">
              <a:solidFill>
                <a:schemeClr val="tx1"/>
              </a:solidFill>
            </a:rPr>
            <a:t>语音处理方案选择</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3.2 </a:t>
          </a:r>
          <a:r>
            <a:rPr lang="en-US" altLang="zh-CN" sz="4400" kern="1200" dirty="0" err="1" smtClean="0">
              <a:solidFill>
                <a:schemeClr val="tx1"/>
              </a:solidFill>
            </a:rPr>
            <a:t>Webrtc</a:t>
          </a:r>
          <a:r>
            <a:rPr lang="zh-CN" altLang="zh-CN" sz="4400" kern="1200" dirty="0" smtClean="0">
              <a:solidFill>
                <a:schemeClr val="tx1"/>
              </a:solidFill>
            </a:rPr>
            <a:t>语音处理移植</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3.3 </a:t>
          </a:r>
          <a:r>
            <a:rPr lang="en-US" altLang="zh-CN" sz="4400" kern="1200" dirty="0" err="1" smtClean="0">
              <a:solidFill>
                <a:schemeClr val="tx1"/>
              </a:solidFill>
            </a:rPr>
            <a:t>Webrtc</a:t>
          </a:r>
          <a:r>
            <a:rPr lang="zh-CN" altLang="zh-CN" sz="4400" kern="1200" dirty="0" smtClean="0">
              <a:solidFill>
                <a:schemeClr val="tx1"/>
              </a:solidFill>
            </a:rPr>
            <a:t>语音处理测试</a:t>
          </a:r>
        </a:p>
      </dsp:txBody>
      <dsp:txXfrm>
        <a:off x="59399" y="3587411"/>
        <a:ext cx="7113398"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1.1 </a:t>
          </a:r>
          <a:r>
            <a:rPr lang="zh-CN" altLang="en-US" sz="4400" kern="1200" dirty="0" smtClean="0">
              <a:solidFill>
                <a:schemeClr val="tx1"/>
              </a:solidFill>
            </a:rPr>
            <a:t>语音通话噪声来源</a:t>
          </a:r>
          <a:endParaRPr lang="zh-CN" altLang="en-US" sz="4400" kern="1200" dirty="0">
            <a:solidFill>
              <a:schemeClr val="tx1"/>
            </a:solidFill>
          </a:endParaRP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1.2 </a:t>
          </a:r>
          <a:r>
            <a:rPr lang="zh-CN" altLang="en-US" sz="4400" kern="1200" dirty="0" smtClean="0">
              <a:solidFill>
                <a:schemeClr val="tx1"/>
              </a:solidFill>
            </a:rPr>
            <a:t>语音通话降噪方案</a:t>
          </a:r>
          <a:endParaRPr lang="zh-CN" altLang="en-US" sz="4400" kern="1200" dirty="0">
            <a:solidFill>
              <a:schemeClr val="tx1"/>
            </a:solidFill>
          </a:endParaRP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1.3 </a:t>
          </a:r>
          <a:r>
            <a:rPr lang="zh-CN" altLang="en-US" sz="4400" kern="1200" dirty="0" smtClean="0">
              <a:solidFill>
                <a:schemeClr val="tx1"/>
              </a:solidFill>
            </a:rPr>
            <a:t>语音通话降噪算法</a:t>
          </a:r>
          <a:endParaRPr lang="zh-CN" altLang="en-US" sz="4400" kern="1200" dirty="0">
            <a:solidFill>
              <a:schemeClr val="tx1"/>
            </a:solidFill>
          </a:endParaRPr>
        </a:p>
      </dsp:txBody>
      <dsp:txXfrm>
        <a:off x="59399" y="3587411"/>
        <a:ext cx="7113398"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51737-2E44-469E-A4FD-DF9D76DC44DB}">
      <dsp:nvSpPr>
        <dsp:cNvPr id="0" name=""/>
        <dsp:cNvSpPr/>
      </dsp:nvSpPr>
      <dsp:spPr>
        <a:xfrm>
          <a:off x="439975" y="1643527"/>
          <a:ext cx="3377431" cy="13493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kumimoji="1" lang="zh-CN" altLang="en-US" sz="2000" b="0" kern="1200" dirty="0" smtClean="0">
              <a:solidFill>
                <a:schemeClr val="tx1"/>
              </a:solidFill>
              <a:latin typeface="Arial" panose="020B0604020202020204" pitchFamily="34" charset="0"/>
              <a:cs typeface="Arial" panose="020B0604020202020204" pitchFamily="34" charset="0"/>
            </a:rPr>
            <a:t>语音通话降噪方案</a:t>
          </a:r>
          <a:endParaRPr lang="zh-CN" altLang="en-US" sz="2000" kern="1200" dirty="0">
            <a:solidFill>
              <a:schemeClr val="tx1"/>
            </a:solidFill>
          </a:endParaRPr>
        </a:p>
      </dsp:txBody>
      <dsp:txXfrm>
        <a:off x="934588" y="1841133"/>
        <a:ext cx="2388205" cy="954125"/>
      </dsp:txXfrm>
    </dsp:sp>
    <dsp:sp modelId="{7F7D45D0-4367-4110-939C-83DAC7BCF212}">
      <dsp:nvSpPr>
        <dsp:cNvPr id="0" name=""/>
        <dsp:cNvSpPr/>
      </dsp:nvSpPr>
      <dsp:spPr>
        <a:xfrm rot="20252677">
          <a:off x="3258565" y="1597455"/>
          <a:ext cx="1155497" cy="29954"/>
        </a:xfrm>
        <a:custGeom>
          <a:avLst/>
          <a:gdLst/>
          <a:ahLst/>
          <a:cxnLst/>
          <a:rect l="0" t="0" r="0" b="0"/>
          <a:pathLst>
            <a:path>
              <a:moveTo>
                <a:pt x="0" y="14977"/>
              </a:moveTo>
              <a:lnTo>
                <a:pt x="1155497" y="149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58565" y="1583544"/>
        <a:ext cx="1155497" cy="57774"/>
      </dsp:txXfrm>
    </dsp:sp>
    <dsp:sp modelId="{76A696B1-FE8A-4343-A7D1-89304B6F12DE}">
      <dsp:nvSpPr>
        <dsp:cNvPr id="0" name=""/>
        <dsp:cNvSpPr/>
      </dsp:nvSpPr>
      <dsp:spPr>
        <a:xfrm>
          <a:off x="3855221" y="232000"/>
          <a:ext cx="3377431" cy="13493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主动降噪</a:t>
          </a:r>
          <a:endParaRPr lang="zh-CN" altLang="en-US" sz="2000" kern="1200" dirty="0">
            <a:solidFill>
              <a:schemeClr val="tx1"/>
            </a:solidFill>
          </a:endParaRPr>
        </a:p>
      </dsp:txBody>
      <dsp:txXfrm>
        <a:off x="4349834" y="429606"/>
        <a:ext cx="2388205" cy="954125"/>
      </dsp:txXfrm>
    </dsp:sp>
    <dsp:sp modelId="{B8DC4DCB-4FCD-4208-8D5B-DB7D2C16CFC5}">
      <dsp:nvSpPr>
        <dsp:cNvPr id="0" name=""/>
        <dsp:cNvSpPr/>
      </dsp:nvSpPr>
      <dsp:spPr>
        <a:xfrm rot="1387418">
          <a:off x="3234024" y="3032417"/>
          <a:ext cx="1204593" cy="29954"/>
        </a:xfrm>
        <a:custGeom>
          <a:avLst/>
          <a:gdLst/>
          <a:ahLst/>
          <a:cxnLst/>
          <a:rect l="0" t="0" r="0" b="0"/>
          <a:pathLst>
            <a:path>
              <a:moveTo>
                <a:pt x="0" y="14977"/>
              </a:moveTo>
              <a:lnTo>
                <a:pt x="1204593" y="1497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234024" y="3017279"/>
        <a:ext cx="1204593" cy="60229"/>
      </dsp:txXfrm>
    </dsp:sp>
    <dsp:sp modelId="{012A96EA-ABBB-45CB-8526-14509F717FDE}">
      <dsp:nvSpPr>
        <dsp:cNvPr id="0" name=""/>
        <dsp:cNvSpPr/>
      </dsp:nvSpPr>
      <dsp:spPr>
        <a:xfrm>
          <a:off x="3855236" y="3101925"/>
          <a:ext cx="3377431" cy="13493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被动降噪</a:t>
          </a:r>
          <a:endParaRPr lang="zh-CN" altLang="en-US" sz="2000" kern="1200" dirty="0">
            <a:solidFill>
              <a:schemeClr val="tx1"/>
            </a:solidFill>
          </a:endParaRPr>
        </a:p>
      </dsp:txBody>
      <dsp:txXfrm>
        <a:off x="4349849" y="3299531"/>
        <a:ext cx="2388205" cy="954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1.1 </a:t>
          </a:r>
          <a:r>
            <a:rPr lang="zh-CN" altLang="en-US" sz="4400" kern="1200" dirty="0" smtClean="0">
              <a:solidFill>
                <a:schemeClr val="tx1"/>
              </a:solidFill>
            </a:rPr>
            <a:t>语音通话噪声来源</a:t>
          </a:r>
          <a:endParaRPr lang="zh-CN" altLang="en-US" sz="4400" kern="1200" dirty="0">
            <a:solidFill>
              <a:schemeClr val="tx1"/>
            </a:solidFill>
          </a:endParaRP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1.2 </a:t>
          </a:r>
          <a:r>
            <a:rPr lang="zh-CN" altLang="en-US" sz="4400" kern="1200" dirty="0" smtClean="0">
              <a:solidFill>
                <a:schemeClr val="tx1"/>
              </a:solidFill>
            </a:rPr>
            <a:t>语音通话降噪方案</a:t>
          </a:r>
          <a:endParaRPr lang="zh-CN" altLang="en-US" sz="4400" kern="1200" dirty="0">
            <a:solidFill>
              <a:schemeClr val="tx1"/>
            </a:solidFill>
          </a:endParaRP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1.3 </a:t>
          </a:r>
          <a:r>
            <a:rPr lang="zh-CN" altLang="en-US" sz="4400" kern="1200" dirty="0" smtClean="0">
              <a:solidFill>
                <a:schemeClr val="tx1"/>
              </a:solidFill>
            </a:rPr>
            <a:t>语音通话降噪算法</a:t>
          </a:r>
          <a:endParaRPr lang="zh-CN" altLang="en-US" sz="4400" kern="1200" dirty="0">
            <a:solidFill>
              <a:schemeClr val="tx1"/>
            </a:solidFill>
          </a:endParaRPr>
        </a:p>
      </dsp:txBody>
      <dsp:txXfrm>
        <a:off x="59399" y="3587411"/>
        <a:ext cx="7113398"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2.1 </a:t>
          </a:r>
          <a:r>
            <a:rPr lang="zh-CN" altLang="zh-CN" sz="4400" kern="1200" dirty="0" smtClean="0">
              <a:solidFill>
                <a:schemeClr val="tx1"/>
              </a:solidFill>
            </a:rPr>
            <a:t>语音通话回声来源</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2.2 </a:t>
          </a:r>
          <a:r>
            <a:rPr lang="zh-CN" altLang="zh-CN" sz="4400" kern="1200" dirty="0" smtClean="0">
              <a:solidFill>
                <a:schemeClr val="tx1"/>
              </a:solidFill>
            </a:rPr>
            <a:t>语音回声处理方案</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2.3 </a:t>
          </a:r>
          <a:r>
            <a:rPr lang="zh-CN" altLang="zh-CN" sz="4400" kern="1200" dirty="0" smtClean="0">
              <a:solidFill>
                <a:schemeClr val="tx1"/>
              </a:solidFill>
            </a:rPr>
            <a:t>语音回声消除算法</a:t>
          </a:r>
        </a:p>
      </dsp:txBody>
      <dsp:txXfrm>
        <a:off x="59399" y="3587411"/>
        <a:ext cx="7113398"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2.1 </a:t>
          </a:r>
          <a:r>
            <a:rPr lang="zh-CN" altLang="zh-CN" sz="4400" kern="1200" dirty="0" smtClean="0">
              <a:solidFill>
                <a:schemeClr val="tx1"/>
              </a:solidFill>
            </a:rPr>
            <a:t>语音通话回声来源</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2.2 </a:t>
          </a:r>
          <a:r>
            <a:rPr lang="zh-CN" altLang="zh-CN" sz="4400" kern="1200" dirty="0" smtClean="0">
              <a:solidFill>
                <a:schemeClr val="tx1"/>
              </a:solidFill>
            </a:rPr>
            <a:t>语音回声处理方案</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2.3 </a:t>
          </a:r>
          <a:r>
            <a:rPr lang="zh-CN" altLang="zh-CN" sz="4400" kern="1200" dirty="0" smtClean="0">
              <a:solidFill>
                <a:schemeClr val="tx1"/>
              </a:solidFill>
            </a:rPr>
            <a:t>语音回声消除算法</a:t>
          </a:r>
        </a:p>
      </dsp:txBody>
      <dsp:txXfrm>
        <a:off x="59399" y="3587411"/>
        <a:ext cx="7113398" cy="10980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2.1 </a:t>
          </a:r>
          <a:r>
            <a:rPr lang="zh-CN" altLang="zh-CN" sz="4400" kern="1200" dirty="0" smtClean="0">
              <a:solidFill>
                <a:schemeClr val="tx1"/>
              </a:solidFill>
            </a:rPr>
            <a:t>语音通话回声来源</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2.2 </a:t>
          </a:r>
          <a:r>
            <a:rPr lang="zh-CN" altLang="zh-CN" sz="4400" kern="1200" dirty="0" smtClean="0">
              <a:solidFill>
                <a:schemeClr val="tx1"/>
              </a:solidFill>
            </a:rPr>
            <a:t>语音回声处理方案</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2.3 </a:t>
          </a:r>
          <a:r>
            <a:rPr lang="zh-CN" altLang="zh-CN" sz="4400" kern="1200" dirty="0" smtClean="0">
              <a:solidFill>
                <a:schemeClr val="tx1"/>
              </a:solidFill>
            </a:rPr>
            <a:t>语音回声消除算法</a:t>
          </a:r>
        </a:p>
      </dsp:txBody>
      <dsp:txXfrm>
        <a:off x="59399" y="3587411"/>
        <a:ext cx="7113398"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3.1 </a:t>
          </a:r>
          <a:r>
            <a:rPr lang="zh-CN" altLang="zh-CN" sz="4400" kern="1200" dirty="0" smtClean="0">
              <a:solidFill>
                <a:schemeClr val="tx1"/>
              </a:solidFill>
            </a:rPr>
            <a:t>语音处理方案选择</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3.2 </a:t>
          </a:r>
          <a:r>
            <a:rPr lang="en-US" altLang="zh-CN" sz="4400" kern="1200" dirty="0" err="1" smtClean="0">
              <a:solidFill>
                <a:schemeClr val="tx1"/>
              </a:solidFill>
            </a:rPr>
            <a:t>Webrtc</a:t>
          </a:r>
          <a:r>
            <a:rPr lang="zh-CN" altLang="zh-CN" sz="4400" kern="1200" dirty="0" smtClean="0">
              <a:solidFill>
                <a:schemeClr val="tx1"/>
              </a:solidFill>
            </a:rPr>
            <a:t>语音处理移植</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3.3 </a:t>
          </a:r>
          <a:r>
            <a:rPr lang="en-US" altLang="zh-CN" sz="4400" kern="1200" dirty="0" err="1" smtClean="0">
              <a:solidFill>
                <a:schemeClr val="tx1"/>
              </a:solidFill>
            </a:rPr>
            <a:t>Webrtc</a:t>
          </a:r>
          <a:r>
            <a:rPr lang="zh-CN" altLang="zh-CN" sz="4400" kern="1200" dirty="0" smtClean="0">
              <a:solidFill>
                <a:schemeClr val="tx1"/>
              </a:solidFill>
            </a:rPr>
            <a:t>语音处理测试</a:t>
          </a:r>
        </a:p>
      </dsp:txBody>
      <dsp:txXfrm>
        <a:off x="59399" y="3587411"/>
        <a:ext cx="7113398" cy="10980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4324-32AC-42DD-B812-9B06155DC4C3}">
      <dsp:nvSpPr>
        <dsp:cNvPr id="0" name=""/>
        <dsp:cNvSpPr/>
      </dsp:nvSpPr>
      <dsp:spPr>
        <a:xfrm>
          <a:off x="0" y="720011"/>
          <a:ext cx="7232196" cy="1216800"/>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3.1 </a:t>
          </a:r>
          <a:r>
            <a:rPr lang="zh-CN" altLang="zh-CN" sz="4400" kern="1200" dirty="0" smtClean="0">
              <a:solidFill>
                <a:schemeClr val="tx1"/>
              </a:solidFill>
            </a:rPr>
            <a:t>语音处理方案选择</a:t>
          </a:r>
        </a:p>
      </dsp:txBody>
      <dsp:txXfrm>
        <a:off x="59399" y="779410"/>
        <a:ext cx="7113398" cy="1098002"/>
      </dsp:txXfrm>
    </dsp:sp>
    <dsp:sp modelId="{F73151BF-B0AF-48AD-8984-8C5688C4EA4C}">
      <dsp:nvSpPr>
        <dsp:cNvPr id="0" name=""/>
        <dsp:cNvSpPr/>
      </dsp:nvSpPr>
      <dsp:spPr>
        <a:xfrm>
          <a:off x="0" y="2124012"/>
          <a:ext cx="7232196" cy="1216800"/>
        </a:xfrm>
        <a:prstGeom prst="round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3.2 </a:t>
          </a:r>
          <a:r>
            <a:rPr lang="en-US" altLang="zh-CN" sz="4400" kern="1200" dirty="0" err="1" smtClean="0">
              <a:solidFill>
                <a:schemeClr val="tx1"/>
              </a:solidFill>
            </a:rPr>
            <a:t>Webrtc</a:t>
          </a:r>
          <a:r>
            <a:rPr lang="zh-CN" altLang="zh-CN" sz="4400" kern="1200" dirty="0" smtClean="0">
              <a:solidFill>
                <a:schemeClr val="tx1"/>
              </a:solidFill>
            </a:rPr>
            <a:t>语音处理移植</a:t>
          </a:r>
        </a:p>
      </dsp:txBody>
      <dsp:txXfrm>
        <a:off x="59399" y="2183411"/>
        <a:ext cx="7113398" cy="1098002"/>
      </dsp:txXfrm>
    </dsp:sp>
    <dsp:sp modelId="{9E357A91-3CA4-46E7-9A6E-AF9746C228B6}">
      <dsp:nvSpPr>
        <dsp:cNvPr id="0" name=""/>
        <dsp:cNvSpPr/>
      </dsp:nvSpPr>
      <dsp:spPr>
        <a:xfrm>
          <a:off x="0" y="3528012"/>
          <a:ext cx="7232196" cy="1216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altLang="zh-CN" sz="4400" kern="1200" dirty="0" smtClean="0">
              <a:solidFill>
                <a:schemeClr val="tx1"/>
              </a:solidFill>
            </a:rPr>
            <a:t>3.3 </a:t>
          </a:r>
          <a:r>
            <a:rPr lang="en-US" altLang="zh-CN" sz="4400" kern="1200" dirty="0" err="1" smtClean="0">
              <a:solidFill>
                <a:schemeClr val="tx1"/>
              </a:solidFill>
            </a:rPr>
            <a:t>Webrtc</a:t>
          </a:r>
          <a:r>
            <a:rPr lang="zh-CN" altLang="zh-CN" sz="4400" kern="1200" dirty="0" smtClean="0">
              <a:solidFill>
                <a:schemeClr val="tx1"/>
              </a:solidFill>
            </a:rPr>
            <a:t>语音处理测试</a:t>
          </a:r>
        </a:p>
      </dsp:txBody>
      <dsp:txXfrm>
        <a:off x="59399" y="3587411"/>
        <a:ext cx="7113398"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宋体" charset="-122"/>
              </a:defRPr>
            </a:lvl1pPr>
          </a:lstStyle>
          <a:p>
            <a:pPr>
              <a:defRPr/>
            </a:pPr>
            <a:endParaRPr lang="en-US" altLang="zh-CN"/>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宋体" charset="-122"/>
              </a:defRPr>
            </a:lvl1pPr>
          </a:lstStyle>
          <a:p>
            <a:pPr>
              <a:defRPr/>
            </a:pPr>
            <a:fld id="{BD504B1C-312E-4F34-B085-69D50EBE18DB}" type="datetimeFigureOut">
              <a:rPr lang="en-US" altLang="zh-CN"/>
              <a:pPr>
                <a:defRPr/>
              </a:pPr>
              <a:t>11/29/2018</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宋体" charset="-122"/>
              </a:defRPr>
            </a:lvl1pPr>
          </a:lstStyle>
          <a:p>
            <a:pPr>
              <a:defRPr/>
            </a:pPr>
            <a:endParaRPr lang="en-US" altLang="zh-C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51D93134-F17F-442E-B351-58E284DF8B13}" type="slidenum">
              <a:rPr lang="en-US" altLang="zh-CN"/>
              <a:pPr/>
              <a:t>‹#›</a:t>
            </a:fld>
            <a:endParaRPr lang="en-US" altLang="zh-CN"/>
          </a:p>
        </p:txBody>
      </p:sp>
    </p:spTree>
    <p:extLst>
      <p:ext uri="{BB962C8B-B14F-4D97-AF65-F5344CB8AC3E}">
        <p14:creationId xmlns:p14="http://schemas.microsoft.com/office/powerpoint/2010/main" val="22154092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宋体" charset="-122"/>
              </a:defRPr>
            </a:lvl1pPr>
          </a:lstStyle>
          <a:p>
            <a:pPr>
              <a:defRPr/>
            </a:pPr>
            <a:endParaRPr lang="en-US" altLang="zh-CN"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宋体" charset="-122"/>
              </a:defRPr>
            </a:lvl1pPr>
          </a:lstStyle>
          <a:p>
            <a:pPr>
              <a:defRPr/>
            </a:pPr>
            <a:fld id="{61457758-B0E9-4785-89CC-85BC7AC8E3E7}" type="datetimeFigureOut">
              <a:rPr lang="en-US" altLang="zh-CN"/>
              <a:pPr>
                <a:defRPr/>
              </a:pPr>
              <a:t>11/29/2018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宋体" charset="-122"/>
              </a:defRPr>
            </a:lvl1pPr>
          </a:lstStyle>
          <a:p>
            <a:pPr>
              <a:defRPr/>
            </a:pPr>
            <a:endParaRPr lang="en-US"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D297557-C1ED-4CC1-894C-C85437086DD1}" type="slidenum">
              <a:rPr lang="en-US" altLang="zh-CN"/>
              <a:pPr/>
              <a:t>‹#›</a:t>
            </a:fld>
            <a:endParaRPr lang="en-US" altLang="zh-CN"/>
          </a:p>
        </p:txBody>
      </p:sp>
    </p:spTree>
    <p:extLst>
      <p:ext uri="{BB962C8B-B14F-4D97-AF65-F5344CB8AC3E}">
        <p14:creationId xmlns:p14="http://schemas.microsoft.com/office/powerpoint/2010/main" val="1773801925"/>
      </p:ext>
    </p:extLst>
  </p:cSld>
  <p:clrMap bg1="lt1" tx1="dk1" bg2="lt2" tx2="dk2" accent1="accent1" accent2="accent2" accent3="accent3" accent4="accent4" accent5="accent5" accent6="accent6" hlink="hlink" folHlink="folHlink"/>
  <p:hf hdr="0" ftr="0" dt="0"/>
  <p:notesStyle>
    <a:lvl1pPr algn="l" defTabSz="608013" rtl="0" eaLnBrk="0" fontAlgn="base" hangingPunct="0">
      <a:spcBef>
        <a:spcPct val="30000"/>
      </a:spcBef>
      <a:spcAft>
        <a:spcPct val="0"/>
      </a:spcAft>
      <a:defRPr sz="1600" kern="1200">
        <a:solidFill>
          <a:schemeClr val="tx1"/>
        </a:solidFill>
        <a:latin typeface="+mn-lt"/>
        <a:ea typeface="+mn-ea"/>
        <a:cs typeface="+mn-cs"/>
      </a:defRPr>
    </a:lvl1pPr>
    <a:lvl2pPr marL="608013" algn="l" defTabSz="608013" rtl="0" eaLnBrk="0" fontAlgn="base" hangingPunct="0">
      <a:spcBef>
        <a:spcPct val="30000"/>
      </a:spcBef>
      <a:spcAft>
        <a:spcPct val="0"/>
      </a:spcAft>
      <a:defRPr sz="1600" kern="1200">
        <a:solidFill>
          <a:schemeClr val="tx1"/>
        </a:solidFill>
        <a:latin typeface="+mn-lt"/>
        <a:ea typeface="+mn-ea"/>
        <a:cs typeface="+mn-cs"/>
      </a:defRPr>
    </a:lvl2pPr>
    <a:lvl3pPr marL="1217613" algn="l" defTabSz="608013" rtl="0" eaLnBrk="0" fontAlgn="base" hangingPunct="0">
      <a:spcBef>
        <a:spcPct val="30000"/>
      </a:spcBef>
      <a:spcAft>
        <a:spcPct val="0"/>
      </a:spcAft>
      <a:defRPr sz="1600" kern="1200">
        <a:solidFill>
          <a:schemeClr val="tx1"/>
        </a:solidFill>
        <a:latin typeface="+mn-lt"/>
        <a:ea typeface="+mn-ea"/>
        <a:cs typeface="+mn-cs"/>
      </a:defRPr>
    </a:lvl3pPr>
    <a:lvl4pPr marL="1827213" algn="l" defTabSz="608013" rtl="0" eaLnBrk="0" fontAlgn="base" hangingPunct="0">
      <a:spcBef>
        <a:spcPct val="30000"/>
      </a:spcBef>
      <a:spcAft>
        <a:spcPct val="0"/>
      </a:spcAft>
      <a:defRPr sz="1600" kern="1200">
        <a:solidFill>
          <a:schemeClr val="tx1"/>
        </a:solidFill>
        <a:latin typeface="+mn-lt"/>
        <a:ea typeface="+mn-ea"/>
        <a:cs typeface="+mn-cs"/>
      </a:defRPr>
    </a:lvl4pPr>
    <a:lvl5pPr marL="2436813" algn="l" defTabSz="608013" rtl="0" eaLnBrk="0" fontAlgn="base" hangingPunct="0">
      <a:spcBef>
        <a:spcPct val="30000"/>
      </a:spcBef>
      <a:spcAft>
        <a:spcPct val="0"/>
      </a:spcAft>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95ED8D68-8B8A-4BAF-B4C8-DE37C8BBDB98}" type="slidenum">
              <a:rPr lang="en-US" altLang="zh-CN" sz="1200">
                <a:latin typeface="Calibri" panose="020F0502020204030204" pitchFamily="34" charset="0"/>
              </a:rPr>
              <a:pPr eaLnBrk="1" hangingPunct="1"/>
              <a:t>1</a:t>
            </a:fld>
            <a:endParaRPr lang="en-US" altLang="zh-CN" sz="1200">
              <a:latin typeface="Calibri" panose="020F0502020204030204" pitchFamily="34" charset="0"/>
            </a:endParaRPr>
          </a:p>
        </p:txBody>
      </p:sp>
    </p:spTree>
    <p:extLst>
      <p:ext uri="{BB962C8B-B14F-4D97-AF65-F5344CB8AC3E}">
        <p14:creationId xmlns:p14="http://schemas.microsoft.com/office/powerpoint/2010/main" val="2034933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Iphone</a:t>
            </a:r>
            <a:r>
              <a:rPr lang="zh-CN" altLang="en-US" dirty="0" smtClean="0"/>
              <a:t>手机上面多个麦克风的功能是什么</a:t>
            </a:r>
            <a:r>
              <a:rPr lang="en-US" altLang="zh-CN" dirty="0" smtClean="0"/>
              <a:t>?</a:t>
            </a:r>
          </a:p>
          <a:p>
            <a:endParaRPr lang="en-US" altLang="zh-CN" dirty="0" smtClean="0"/>
          </a:p>
          <a:p>
            <a:r>
              <a:rPr lang="zh-CN" altLang="en-US" dirty="0" smtClean="0"/>
              <a:t>其中最主要的功能就是为了降噪。在</a:t>
            </a:r>
            <a:r>
              <a:rPr lang="en-US" altLang="zh-CN" dirty="0" smtClean="0"/>
              <a:t>iPhone 6S Plus</a:t>
            </a:r>
            <a:r>
              <a:rPr lang="zh-CN" altLang="en-US" dirty="0" smtClean="0"/>
              <a:t>的电路设计中，</a:t>
            </a:r>
            <a:r>
              <a:rPr lang="en-US" altLang="zh-CN" dirty="0" smtClean="0"/>
              <a:t>4</a:t>
            </a:r>
            <a:r>
              <a:rPr lang="zh-CN" altLang="en-US" dirty="0" smtClean="0"/>
              <a:t>个麦克风没有定向的指定功能。</a:t>
            </a:r>
            <a:endParaRPr lang="en-US" altLang="zh-CN" dirty="0" smtClean="0"/>
          </a:p>
          <a:p>
            <a:r>
              <a:rPr lang="zh-CN" altLang="en-US" dirty="0" smtClean="0"/>
              <a:t>多个麦克风的功能主要用来拾音，通过算法可以多个麦克风协调工作，实现主动降噪功能，让用户在通话时，声音传递更加清晰准确。</a:t>
            </a:r>
            <a:endParaRPr lang="en-US" altLang="zh-CN" dirty="0" smtClean="0"/>
          </a:p>
          <a:p>
            <a:endParaRPr lang="zh-CN" altLang="en-US" dirty="0" smtClean="0"/>
          </a:p>
          <a:p>
            <a:r>
              <a:rPr lang="zh-CN" altLang="en-US" dirty="0" smtClean="0"/>
              <a:t>其第二个功能则是为了让硬件调用麦克风时更加精准和准确化。</a:t>
            </a:r>
            <a:endParaRPr lang="en-US" altLang="zh-CN" dirty="0" smtClean="0"/>
          </a:p>
          <a:p>
            <a:endParaRPr lang="en-US" altLang="zh-CN" dirty="0" smtClean="0"/>
          </a:p>
          <a:p>
            <a:r>
              <a:rPr lang="zh-CN" altLang="en-US" dirty="0" smtClean="0"/>
              <a:t>由于</a:t>
            </a:r>
            <a:r>
              <a:rPr lang="en-US" altLang="zh-CN" dirty="0" smtClean="0"/>
              <a:t>iPhone 6S Plus</a:t>
            </a:r>
            <a:r>
              <a:rPr lang="zh-CN" altLang="en-US" dirty="0" smtClean="0"/>
              <a:t>内置的四个麦克风没有固定的功能，主要是根据</a:t>
            </a:r>
            <a:r>
              <a:rPr lang="en-US" altLang="zh-CN" dirty="0" smtClean="0"/>
              <a:t>App</a:t>
            </a:r>
            <a:r>
              <a:rPr lang="zh-CN" altLang="en-US" dirty="0" smtClean="0"/>
              <a:t>的权限打开对应的麦克风，</a:t>
            </a:r>
            <a:endParaRPr lang="en-US" altLang="zh-CN" dirty="0" smtClean="0"/>
          </a:p>
          <a:p>
            <a:r>
              <a:rPr lang="zh-CN" altLang="en-US" dirty="0" smtClean="0"/>
              <a:t>执行不同的功能。根据测试得出，当在使用主摄像头进行录像时，系统调用的是主摄像头旁边的</a:t>
            </a:r>
            <a:endParaRPr lang="en-US" altLang="zh-CN" dirty="0" smtClean="0"/>
          </a:p>
          <a:p>
            <a:r>
              <a:rPr lang="zh-CN" altLang="en-US" dirty="0" smtClean="0"/>
              <a:t>背部麦克风。使用前摄像头来进行录像时，调用的是听筒旁边顶部的麦克风。</a:t>
            </a:r>
            <a:endParaRPr lang="en-US" altLang="zh-CN" dirty="0" smtClean="0"/>
          </a:p>
          <a:p>
            <a:endParaRPr lang="zh-CN" altLang="en-US" dirty="0" smtClean="0"/>
          </a:p>
          <a:p>
            <a:r>
              <a:rPr lang="zh-CN" altLang="en-US" dirty="0" smtClean="0"/>
              <a:t>若是打电话时，系统会自动调用底部送话麦克风，尾部的麦克风则用来降噪，如果是使用语音备忘录时，</a:t>
            </a:r>
            <a:endParaRPr lang="en-US" altLang="zh-CN" dirty="0" smtClean="0"/>
          </a:p>
          <a:p>
            <a:r>
              <a:rPr lang="zh-CN" altLang="en-US" dirty="0" smtClean="0"/>
              <a:t>系统调用的则是尾部的麦克风，送话麦克风充当降噪作用。</a:t>
            </a:r>
          </a:p>
          <a:p>
            <a:endParaRPr lang="en-US" altLang="zh-CN" dirty="0" smtClean="0"/>
          </a:p>
          <a:p>
            <a:endParaRPr lang="en-US" altLang="zh-CN" dirty="0" smtClean="0"/>
          </a:p>
          <a:p>
            <a:r>
              <a:rPr lang="zh-CN" altLang="en-US" dirty="0" smtClean="0"/>
              <a:t>可以参考：</a:t>
            </a:r>
            <a:endParaRPr lang="en-US" altLang="zh-CN" dirty="0" smtClean="0"/>
          </a:p>
          <a:p>
            <a:r>
              <a:rPr lang="en-US" altLang="zh-CN" dirty="0" smtClean="0"/>
              <a:t>https://baijiahao.baidu.com/s?id=1567909735700974&amp;wfr=spider&amp;for=pc</a:t>
            </a:r>
          </a:p>
          <a:p>
            <a:r>
              <a:rPr lang="en-US" altLang="zh-CN" dirty="0" smtClean="0"/>
              <a:t>https://blog.csdn.net/xjw1874/article/details/81627670</a:t>
            </a:r>
          </a:p>
          <a:p>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11</a:t>
            </a:fld>
            <a:endParaRPr lang="en-US" altLang="zh-CN"/>
          </a:p>
        </p:txBody>
      </p:sp>
    </p:spTree>
    <p:extLst>
      <p:ext uri="{BB962C8B-B14F-4D97-AF65-F5344CB8AC3E}">
        <p14:creationId xmlns:p14="http://schemas.microsoft.com/office/powerpoint/2010/main" val="128088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12</a:t>
            </a:fld>
            <a:endParaRPr lang="en-US" altLang="zh-CN"/>
          </a:p>
        </p:txBody>
      </p:sp>
    </p:spTree>
    <p:extLst>
      <p:ext uri="{BB962C8B-B14F-4D97-AF65-F5344CB8AC3E}">
        <p14:creationId xmlns:p14="http://schemas.microsoft.com/office/powerpoint/2010/main" val="172525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13</a:t>
            </a:fld>
            <a:endParaRPr lang="en-US" altLang="zh-CN"/>
          </a:p>
        </p:txBody>
      </p:sp>
    </p:spTree>
    <p:extLst>
      <p:ext uri="{BB962C8B-B14F-4D97-AF65-F5344CB8AC3E}">
        <p14:creationId xmlns:p14="http://schemas.microsoft.com/office/powerpoint/2010/main" val="105702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buChar char="•"/>
            </a:pPr>
            <a:r>
              <a:rPr lang="zh-CN" altLang="en-US" sz="1600" dirty="0" smtClean="0"/>
              <a:t>整个语音增强的流程大致可以分为两大部分</a:t>
            </a:r>
          </a:p>
          <a:p>
            <a:pPr marL="342900" lvl="0" indent="-342900">
              <a:buFont typeface="Wingdings" panose="05000000000000000000" pitchFamily="2" charset="2"/>
              <a:buChar char="Ø"/>
            </a:pPr>
            <a:r>
              <a:rPr lang="zh-CN" altLang="en-US" sz="1600" dirty="0" smtClean="0"/>
              <a:t>噪声估计</a:t>
            </a:r>
          </a:p>
          <a:p>
            <a:pPr marL="342900" lvl="0" indent="-342900">
              <a:buFont typeface="Wingdings" panose="05000000000000000000" pitchFamily="2" charset="2"/>
              <a:buChar char="Ø"/>
            </a:pPr>
            <a:r>
              <a:rPr lang="zh-CN" altLang="en-US" sz="1600" dirty="0" smtClean="0"/>
              <a:t>衰减因子（有的地方也叫做增益因子）的计算</a:t>
            </a:r>
            <a:endParaRPr lang="en-US" altLang="zh-CN" sz="1600" dirty="0" smtClean="0">
              <a:solidFill>
                <a:schemeClr val="tx1"/>
              </a:solidFill>
            </a:endParaRPr>
          </a:p>
          <a:p>
            <a:pPr lvl="0">
              <a:buChar char="•"/>
            </a:pPr>
            <a:endParaRPr lang="en-US" altLang="zh-CN" sz="1600" dirty="0" smtClean="0"/>
          </a:p>
          <a:p>
            <a:pPr lvl="0">
              <a:buChar char="•"/>
            </a:pPr>
            <a:endParaRPr lang="en-US" altLang="zh-CN" sz="1600" dirty="0" smtClean="0"/>
          </a:p>
          <a:p>
            <a:pPr lvl="0">
              <a:buChar char="•"/>
            </a:pPr>
            <a:r>
              <a:rPr lang="zh-CN" altLang="en-US" sz="1600" dirty="0" smtClean="0"/>
              <a:t>语音降噪，属于语音增强的范畴。常见的几种降噪算法有：</a:t>
            </a:r>
            <a:endParaRPr lang="en-US" altLang="zh-CN" sz="1600" dirty="0" smtClean="0"/>
          </a:p>
          <a:p>
            <a:pPr marL="342900" lvl="0" indent="-342900">
              <a:buFont typeface="Wingdings" panose="05000000000000000000" pitchFamily="2" charset="2"/>
              <a:buChar char="Ø"/>
            </a:pPr>
            <a:r>
              <a:rPr lang="en-US" altLang="zh-CN" sz="1600" dirty="0" smtClean="0"/>
              <a:t>LMS</a:t>
            </a:r>
            <a:r>
              <a:rPr lang="zh-CN" altLang="en-US" sz="1600" dirty="0" smtClean="0"/>
              <a:t>自适应滤波</a:t>
            </a:r>
            <a:endParaRPr lang="en-US" altLang="zh-CN" sz="1600" dirty="0" smtClean="0"/>
          </a:p>
          <a:p>
            <a:pPr marL="342900" lvl="0" indent="-342900">
              <a:buFont typeface="Wingdings" panose="05000000000000000000" pitchFamily="2" charset="2"/>
              <a:buChar char="Ø"/>
            </a:pPr>
            <a:r>
              <a:rPr lang="zh-CN" altLang="en-US" sz="1600" dirty="0" smtClean="0"/>
              <a:t>谱减法</a:t>
            </a:r>
            <a:endParaRPr lang="en-US" altLang="zh-CN" sz="1600" dirty="0" smtClean="0"/>
          </a:p>
          <a:p>
            <a:pPr marL="342900" lvl="0" indent="-342900">
              <a:buFont typeface="Wingdings" panose="05000000000000000000" pitchFamily="2" charset="2"/>
              <a:buChar char="Ø"/>
            </a:pPr>
            <a:r>
              <a:rPr lang="en-US" altLang="zh-CN" sz="1600" dirty="0" smtClean="0"/>
              <a:t>Wiener</a:t>
            </a:r>
            <a:r>
              <a:rPr lang="zh-CN" altLang="en-US" sz="1600" dirty="0" smtClean="0"/>
              <a:t>滤波</a:t>
            </a:r>
            <a:endParaRPr lang="en-US" altLang="zh-CN" sz="1600" dirty="0" smtClean="0"/>
          </a:p>
          <a:p>
            <a:pPr marL="342900" lvl="0" indent="-342900">
              <a:buFont typeface="Wingdings" panose="05000000000000000000" pitchFamily="2" charset="2"/>
              <a:buChar char="Ø"/>
            </a:pPr>
            <a:r>
              <a:rPr lang="en-US" altLang="zh-CN" sz="1600" dirty="0" smtClean="0">
                <a:solidFill>
                  <a:schemeClr val="tx1"/>
                </a:solidFill>
              </a:rPr>
              <a:t>RNN</a:t>
            </a:r>
          </a:p>
          <a:p>
            <a:endParaRPr lang="en-US" altLang="zh-CN" dirty="0" smtClean="0"/>
          </a:p>
          <a:p>
            <a:r>
              <a:rPr lang="en-US" altLang="zh-CN" dirty="0" smtClean="0"/>
              <a:t>LMS</a:t>
            </a:r>
            <a:r>
              <a:rPr lang="zh-CN" altLang="en-US" dirty="0" smtClean="0"/>
              <a:t>算法：</a:t>
            </a:r>
            <a:r>
              <a:rPr lang="en-US" altLang="zh-CN" dirty="0" smtClean="0"/>
              <a:t>Least Mean Square</a:t>
            </a:r>
            <a:r>
              <a:rPr lang="zh-CN" altLang="en-US" dirty="0" smtClean="0"/>
              <a:t>，最小均方误差。是一种搜索算法，它通过对目标函数进行适当的调整，简化了对梯度向量的计算方法。</a:t>
            </a:r>
            <a:endParaRPr lang="en-US" altLang="zh-CN" dirty="0" smtClean="0"/>
          </a:p>
          <a:p>
            <a:r>
              <a:rPr lang="en-US" altLang="zh-CN" dirty="0" smtClean="0"/>
              <a:t>                 </a:t>
            </a:r>
            <a:r>
              <a:rPr lang="zh-CN" altLang="en-US" dirty="0" smtClean="0"/>
              <a:t>由于其计算的复杂度较低，</a:t>
            </a:r>
            <a:r>
              <a:rPr lang="en-US" altLang="zh-CN" dirty="0" smtClean="0"/>
              <a:t>LMS</a:t>
            </a:r>
            <a:r>
              <a:rPr lang="zh-CN" altLang="en-US" dirty="0" smtClean="0"/>
              <a:t>算法和其他与之相关的算法已经广泛应用于自适应滤波的各个领域中。经研究表明，</a:t>
            </a:r>
            <a:r>
              <a:rPr lang="en-US" altLang="zh-CN" dirty="0" smtClean="0"/>
              <a:t>LMS</a:t>
            </a:r>
            <a:r>
              <a:rPr lang="zh-CN" altLang="en-US" dirty="0" smtClean="0"/>
              <a:t>算法</a:t>
            </a:r>
            <a:endParaRPr lang="en-US" altLang="zh-CN" dirty="0" smtClean="0"/>
          </a:p>
          <a:p>
            <a:r>
              <a:rPr lang="en-US" altLang="zh-CN" dirty="0" smtClean="0"/>
              <a:t>                 </a:t>
            </a:r>
            <a:r>
              <a:rPr lang="zh-CN" altLang="en-US" dirty="0" smtClean="0"/>
              <a:t>的收敛速率依赖于输入信号相关矩阵的特征值。利用前一刻已获得的滤波器参数，自动调节当前滤波器参数，以适应信号和</a:t>
            </a:r>
            <a:endParaRPr lang="en-US" altLang="zh-CN" dirty="0" smtClean="0"/>
          </a:p>
          <a:p>
            <a:r>
              <a:rPr lang="en-US" altLang="zh-CN" dirty="0" smtClean="0"/>
              <a:t>                 </a:t>
            </a:r>
            <a:r>
              <a:rPr lang="zh-CN" altLang="en-US" dirty="0" smtClean="0"/>
              <a:t>噪声未知的或随机变化的统计特性，从而实现最优滤波。</a:t>
            </a:r>
            <a:endParaRPr lang="en-US" altLang="zh-CN" dirty="0" smtClean="0"/>
          </a:p>
          <a:p>
            <a:endParaRPr lang="en-US" altLang="zh-CN" dirty="0" smtClean="0"/>
          </a:p>
          <a:p>
            <a:r>
              <a:rPr lang="zh-CN" altLang="en-US" dirty="0" smtClean="0"/>
              <a:t>基本谱减法：语音信号处理最常用的方法，在频域进行降噪。但由于基本谱减法带来明显噪声残留，所以需要进行算法改进。</a:t>
            </a:r>
            <a:endParaRPr lang="en-US" altLang="zh-CN" dirty="0" smtClean="0"/>
          </a:p>
          <a:p>
            <a:endParaRPr lang="en-US" altLang="zh-CN" dirty="0" smtClean="0"/>
          </a:p>
          <a:p>
            <a:pPr marL="0" marR="0" lvl="0" indent="0" algn="l" defTabSz="608013" rtl="0" eaLnBrk="0" fontAlgn="base" latinLnBrk="0" hangingPunct="0">
              <a:lnSpc>
                <a:spcPct val="100000"/>
              </a:lnSpc>
              <a:spcBef>
                <a:spcPct val="30000"/>
              </a:spcBef>
              <a:spcAft>
                <a:spcPct val="0"/>
              </a:spcAft>
              <a:buClrTx/>
              <a:buSzTx/>
              <a:buFontTx/>
              <a:buNone/>
              <a:tabLst/>
              <a:defRPr/>
            </a:pPr>
            <a:r>
              <a:rPr lang="en-US" altLang="zh-CN" sz="1600" dirty="0" smtClean="0"/>
              <a:t>Wiener</a:t>
            </a:r>
            <a:r>
              <a:rPr lang="zh-CN" altLang="en-US" sz="1600" dirty="0" smtClean="0"/>
              <a:t>滤波：</a:t>
            </a:r>
            <a:r>
              <a:rPr lang="zh-CN" altLang="en-US" dirty="0" smtClean="0"/>
              <a:t>维纳滤波。使用维纳滤波进行语音降噪的过程，其实是把降噪过程视为一个线性时不变系统。设计一个数字滤波器</a:t>
            </a:r>
            <a:r>
              <a:rPr lang="en-US" altLang="zh-CN" dirty="0" smtClean="0"/>
              <a:t>h(n)</a:t>
            </a:r>
            <a:r>
              <a:rPr lang="zh-CN" altLang="en-US" dirty="0" smtClean="0"/>
              <a:t>，</a:t>
            </a:r>
            <a:endParaRPr lang="en-US" altLang="zh-CN" dirty="0" smtClean="0"/>
          </a:p>
          <a:p>
            <a:r>
              <a:rPr lang="zh-CN" altLang="en-US" dirty="0" smtClean="0"/>
              <a:t>                     </a:t>
            </a:r>
            <a:r>
              <a:rPr lang="zh-CN" altLang="en-US" baseline="0" dirty="0" smtClean="0"/>
              <a:t> </a:t>
            </a:r>
            <a:r>
              <a:rPr lang="zh-CN" altLang="en-US" dirty="0" smtClean="0"/>
              <a:t>当带噪语音通过这个系统时，在均方误差最小化准则下，使得系统的输出与期望的纯净语音信号最接近的过程。</a:t>
            </a:r>
            <a:endParaRPr lang="en-US" altLang="zh-CN" dirty="0" smtClean="0"/>
          </a:p>
          <a:p>
            <a:endParaRPr lang="en-US" altLang="zh-CN" dirty="0" smtClean="0"/>
          </a:p>
          <a:p>
            <a:r>
              <a:rPr lang="en-US" altLang="zh-CN" dirty="0" err="1" smtClean="0"/>
              <a:t>rnnoise</a:t>
            </a:r>
            <a:r>
              <a:rPr lang="en-US" altLang="zh-CN" dirty="0" smtClean="0"/>
              <a:t>:</a:t>
            </a:r>
            <a:r>
              <a:rPr lang="en-US" altLang="zh-CN" baseline="0" dirty="0" smtClean="0"/>
              <a:t>  </a:t>
            </a:r>
            <a:r>
              <a:rPr lang="en-US" altLang="zh-CN" sz="1600" dirty="0" smtClean="0"/>
              <a:t>Recurrent Neural Network</a:t>
            </a:r>
            <a:r>
              <a:rPr lang="zh-CN" altLang="en-US" sz="1600" dirty="0" smtClean="0"/>
              <a:t>，循环神经网络。</a:t>
            </a:r>
            <a:r>
              <a:rPr lang="zh-CN" altLang="en-US" dirty="0" smtClean="0"/>
              <a:t>采用的是 </a:t>
            </a:r>
            <a:r>
              <a:rPr lang="en-US" altLang="zh-CN" dirty="0" smtClean="0"/>
              <a:t>GRU/LSTM </a:t>
            </a:r>
            <a:r>
              <a:rPr lang="zh-CN" altLang="en-US" dirty="0" smtClean="0"/>
              <a:t>模型。将经典信号处理与深度学习结合起来。</a:t>
            </a:r>
            <a:endParaRPr lang="en-US" altLang="zh-CN" dirty="0" smtClean="0"/>
          </a:p>
          <a:p>
            <a:endParaRPr lang="en-US" altLang="zh-CN" dirty="0" smtClean="0"/>
          </a:p>
          <a:p>
            <a:r>
              <a:rPr lang="zh-CN" altLang="en-US" dirty="0" smtClean="0"/>
              <a:t>参考：</a:t>
            </a:r>
            <a:endParaRPr lang="en-US" altLang="zh-CN" dirty="0" smtClean="0"/>
          </a:p>
          <a:p>
            <a:r>
              <a:rPr lang="en-US" altLang="zh-CN" dirty="0" smtClean="0"/>
              <a:t>https://blog.csdn.net/kaixinshier/article/details/72477679</a:t>
            </a:r>
          </a:p>
          <a:p>
            <a:r>
              <a:rPr lang="en-US" altLang="zh-CN" dirty="0" smtClean="0"/>
              <a:t>https://wenku.baidu.com/view/f464715cf46527d3240ce0b7.html</a:t>
            </a:r>
          </a:p>
          <a:p>
            <a:r>
              <a:rPr lang="en-US" altLang="zh-CN" dirty="0" smtClean="0"/>
              <a:t>https://www.cnblogs.com/icoolmedia/p/weiner_audio_ns.html</a:t>
            </a:r>
          </a:p>
          <a:p>
            <a:r>
              <a:rPr lang="en-US" altLang="zh-CN" dirty="0" err="1" smtClean="0"/>
              <a:t>RNNoise</a:t>
            </a:r>
            <a:r>
              <a:rPr lang="zh-CN" altLang="en-US" dirty="0" smtClean="0"/>
              <a:t>项目地址</a:t>
            </a:r>
            <a:r>
              <a:rPr lang="en-US" altLang="zh-CN" dirty="0" smtClean="0"/>
              <a:t>: https://github.com/xiph/rnnoise</a:t>
            </a:r>
          </a:p>
          <a:p>
            <a:r>
              <a:rPr lang="en-US" altLang="zh-CN" dirty="0" smtClean="0"/>
              <a:t>https://blog.csdn.net/weifenglin1997/article/details/78140296</a:t>
            </a:r>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15</a:t>
            </a:fld>
            <a:endParaRPr lang="en-US" altLang="zh-CN"/>
          </a:p>
        </p:txBody>
      </p:sp>
    </p:spTree>
    <p:extLst>
      <p:ext uri="{BB962C8B-B14F-4D97-AF65-F5344CB8AC3E}">
        <p14:creationId xmlns:p14="http://schemas.microsoft.com/office/powerpoint/2010/main" val="699790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16</a:t>
            </a:fld>
            <a:endParaRPr lang="en-US" altLang="zh-CN"/>
          </a:p>
        </p:txBody>
      </p:sp>
    </p:spTree>
    <p:extLst>
      <p:ext uri="{BB962C8B-B14F-4D97-AF65-F5344CB8AC3E}">
        <p14:creationId xmlns:p14="http://schemas.microsoft.com/office/powerpoint/2010/main" val="2464050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08013" rtl="0" eaLnBrk="0" fontAlgn="base" latinLnBrk="0" hangingPunct="0">
              <a:lnSpc>
                <a:spcPct val="100000"/>
              </a:lnSpc>
              <a:spcBef>
                <a:spcPct val="30000"/>
              </a:spcBef>
              <a:spcAft>
                <a:spcPct val="0"/>
              </a:spcAft>
              <a:buClrTx/>
              <a:buSzTx/>
              <a:buFontTx/>
              <a:buNone/>
              <a:tabLst/>
              <a:defRPr/>
            </a:pPr>
            <a:r>
              <a:rPr lang="zh-CN" altLang="zh-CN" sz="1600" kern="1200" dirty="0" smtClean="0">
                <a:solidFill>
                  <a:schemeClr val="tx1"/>
                </a:solidFill>
                <a:effectLst/>
                <a:latin typeface="+mn-lt"/>
                <a:ea typeface="+mn-ea"/>
                <a:cs typeface="+mn-cs"/>
              </a:rPr>
              <a:t>声音有一个遮掩效应，例如我们在山谷里那么清楚的听到回声的原因是因为声音的传递时间长，声音反射回来的时间就长，超过</a:t>
            </a:r>
            <a:r>
              <a:rPr lang="en-US" altLang="zh-CN" sz="1600" kern="1200" dirty="0" smtClean="0">
                <a:solidFill>
                  <a:schemeClr val="tx1"/>
                </a:solidFill>
                <a:effectLst/>
                <a:latin typeface="+mn-lt"/>
                <a:ea typeface="+mn-ea"/>
                <a:cs typeface="+mn-cs"/>
              </a:rPr>
              <a:t>1</a:t>
            </a:r>
            <a:r>
              <a:rPr lang="zh-CN" altLang="zh-CN" sz="1600" kern="1200" dirty="0" smtClean="0">
                <a:solidFill>
                  <a:schemeClr val="tx1"/>
                </a:solidFill>
                <a:effectLst/>
                <a:latin typeface="+mn-lt"/>
                <a:ea typeface="+mn-ea"/>
                <a:cs typeface="+mn-cs"/>
              </a:rPr>
              <a:t>秒甚至</a:t>
            </a:r>
            <a:r>
              <a:rPr lang="en-US" altLang="zh-CN" sz="1600" kern="1200" dirty="0" smtClean="0">
                <a:solidFill>
                  <a:schemeClr val="tx1"/>
                </a:solidFill>
                <a:effectLst/>
                <a:latin typeface="+mn-lt"/>
                <a:ea typeface="+mn-ea"/>
                <a:cs typeface="+mn-cs"/>
              </a:rPr>
              <a:t>2</a:t>
            </a:r>
            <a:r>
              <a:rPr lang="zh-CN" altLang="zh-CN" sz="1600" kern="1200" dirty="0" smtClean="0">
                <a:solidFill>
                  <a:schemeClr val="tx1"/>
                </a:solidFill>
                <a:effectLst/>
                <a:latin typeface="+mn-lt"/>
                <a:ea typeface="+mn-ea"/>
                <a:cs typeface="+mn-cs"/>
              </a:rPr>
              <a:t>秒，声音的传递时间长了，声音的遮掩效应会失去，这样人的耳朵就会感觉到听到这个回声，回声是一直存在的，专门的研究机构做过专门的测试，声音的传递小于</a:t>
            </a:r>
            <a:r>
              <a:rPr lang="en-US" altLang="zh-CN" sz="1600" kern="1200" dirty="0" smtClean="0">
                <a:solidFill>
                  <a:schemeClr val="tx1"/>
                </a:solidFill>
                <a:effectLst/>
                <a:latin typeface="+mn-lt"/>
                <a:ea typeface="+mn-ea"/>
                <a:cs typeface="+mn-cs"/>
              </a:rPr>
              <a:t>20</a:t>
            </a:r>
            <a:r>
              <a:rPr lang="zh-CN" altLang="zh-CN" sz="1600" kern="1200" dirty="0" smtClean="0">
                <a:solidFill>
                  <a:schemeClr val="tx1"/>
                </a:solidFill>
                <a:effectLst/>
                <a:latin typeface="+mn-lt"/>
                <a:ea typeface="+mn-ea"/>
                <a:cs typeface="+mn-cs"/>
              </a:rPr>
              <a:t>毫秒左右的时候，遮掩效果发挥作用，人耳一般听不出来，超过</a:t>
            </a:r>
            <a:r>
              <a:rPr lang="en-US" altLang="zh-CN" sz="1600" kern="1200" dirty="0" smtClean="0">
                <a:solidFill>
                  <a:schemeClr val="tx1"/>
                </a:solidFill>
                <a:effectLst/>
                <a:latin typeface="+mn-lt"/>
                <a:ea typeface="+mn-ea"/>
                <a:cs typeface="+mn-cs"/>
              </a:rPr>
              <a:t>20</a:t>
            </a:r>
            <a:r>
              <a:rPr lang="zh-CN" altLang="zh-CN" sz="1600" kern="1200" dirty="0" smtClean="0">
                <a:solidFill>
                  <a:schemeClr val="tx1"/>
                </a:solidFill>
                <a:effectLst/>
                <a:latin typeface="+mn-lt"/>
                <a:ea typeface="+mn-ea"/>
                <a:cs typeface="+mn-cs"/>
              </a:rPr>
              <a:t>毫秒以后遮掩效应开始衰减，超过</a:t>
            </a:r>
            <a:r>
              <a:rPr lang="en-US" altLang="zh-CN" sz="1600" kern="1200" dirty="0" smtClean="0">
                <a:solidFill>
                  <a:schemeClr val="tx1"/>
                </a:solidFill>
                <a:effectLst/>
                <a:latin typeface="+mn-lt"/>
                <a:ea typeface="+mn-ea"/>
                <a:cs typeface="+mn-cs"/>
              </a:rPr>
              <a:t>50</a:t>
            </a:r>
            <a:r>
              <a:rPr lang="zh-CN" altLang="zh-CN" sz="1600" kern="1200" dirty="0" smtClean="0">
                <a:solidFill>
                  <a:schemeClr val="tx1"/>
                </a:solidFill>
                <a:effectLst/>
                <a:latin typeface="+mn-lt"/>
                <a:ea typeface="+mn-ea"/>
                <a:cs typeface="+mn-cs"/>
              </a:rPr>
              <a:t>毫秒，声音的遮掩效应就基本消失了，只要有微弱的回声人耳就能听得到。</a:t>
            </a:r>
          </a:p>
          <a:p>
            <a:endParaRPr lang="en-US" altLang="zh-CN" dirty="0" smtClean="0"/>
          </a:p>
          <a:p>
            <a:endParaRPr lang="en-US" altLang="zh-CN" dirty="0" smtClean="0"/>
          </a:p>
          <a:p>
            <a:r>
              <a:rPr lang="zh-CN" altLang="en-US" dirty="0" smtClean="0"/>
              <a:t>线路回声：</a:t>
            </a:r>
            <a:r>
              <a:rPr lang="zh-CN" altLang="en-US" baseline="0" dirty="0" smtClean="0"/>
              <a:t> </a:t>
            </a:r>
            <a:r>
              <a:rPr lang="zh-CN" altLang="en-US" dirty="0" smtClean="0"/>
              <a:t>在</a:t>
            </a:r>
            <a:r>
              <a:rPr lang="en-US" altLang="zh-CN" dirty="0" smtClean="0"/>
              <a:t>ADSL Modem</a:t>
            </a:r>
            <a:r>
              <a:rPr lang="zh-CN" altLang="en-US" dirty="0" smtClean="0"/>
              <a:t>和交换机上都存在</a:t>
            </a:r>
            <a:r>
              <a:rPr lang="en-US" altLang="zh-CN" dirty="0" smtClean="0"/>
              <a:t>2-4</a:t>
            </a:r>
            <a:r>
              <a:rPr lang="zh-CN" altLang="en-US" dirty="0" smtClean="0"/>
              <a:t>线转换的电路，由于电路存在不匹配的问题，会有一部分的信号</a:t>
            </a:r>
            <a:endParaRPr lang="en-US" altLang="zh-CN" dirty="0" smtClean="0"/>
          </a:p>
          <a:p>
            <a:r>
              <a:rPr lang="zh-CN" altLang="en-US" dirty="0" smtClean="0"/>
              <a:t>被反馈回来，形成了回音。如果在交换机侧不加回音抵消功能，打电话的人就会自己听到自己的声音。“线路回声”</a:t>
            </a:r>
            <a:endParaRPr lang="en-US" altLang="zh-CN" dirty="0" smtClean="0"/>
          </a:p>
          <a:p>
            <a:r>
              <a:rPr lang="zh-CN" altLang="en-US" dirty="0" smtClean="0"/>
              <a:t>可以通过硬件设备的合理设计而消除，在此不作讨论。最复杂和最难消除的应该是所谓的“声学回声”。</a:t>
            </a:r>
            <a:endParaRPr lang="en-US" altLang="zh-CN" dirty="0" smtClean="0"/>
          </a:p>
          <a:p>
            <a:endParaRPr lang="en-US" altLang="zh-CN" dirty="0" smtClean="0"/>
          </a:p>
          <a:p>
            <a:r>
              <a:rPr lang="zh-CN" altLang="en-US" dirty="0" smtClean="0"/>
              <a:t>“声学回声”：远端用户的声音从听筒出来以后，经过空气或其他的传播媒介传到近端用户的话筒，再通过话筒录音</a:t>
            </a:r>
            <a:endParaRPr lang="en-US" altLang="zh-CN" dirty="0" smtClean="0"/>
          </a:p>
          <a:p>
            <a:r>
              <a:rPr lang="zh-CN" altLang="en-US" dirty="0" smtClean="0"/>
              <a:t>后又重新传到远端用户的听筒中形成的回声。当近端用户的放音音量比较大而录音设备和放音设备距离比较近时</a:t>
            </a:r>
            <a:endParaRPr lang="en-US" altLang="zh-CN" dirty="0" smtClean="0"/>
          </a:p>
          <a:p>
            <a:r>
              <a:rPr lang="zh-CN" altLang="en-US" dirty="0" smtClean="0"/>
              <a:t>回声尤其明显。</a:t>
            </a:r>
            <a:endParaRPr lang="en-US" altLang="zh-CN" dirty="0" smtClean="0"/>
          </a:p>
          <a:p>
            <a:endParaRPr lang="en-US" altLang="zh-CN" dirty="0" smtClean="0"/>
          </a:p>
          <a:p>
            <a:r>
              <a:rPr lang="zh-CN" altLang="en-US" dirty="0" smtClean="0"/>
              <a:t>我们关注的是“声学回声”。</a:t>
            </a:r>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18</a:t>
            </a:fld>
            <a:endParaRPr lang="en-US" altLang="zh-CN"/>
          </a:p>
        </p:txBody>
      </p:sp>
    </p:spTree>
    <p:extLst>
      <p:ext uri="{BB962C8B-B14F-4D97-AF65-F5344CB8AC3E}">
        <p14:creationId xmlns:p14="http://schemas.microsoft.com/office/powerpoint/2010/main" val="2746087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回声处理有两种方案：</a:t>
            </a:r>
            <a:endParaRPr lang="en-US" altLang="zh-CN" dirty="0" smtClean="0"/>
          </a:p>
          <a:p>
            <a:r>
              <a:rPr lang="zh-CN" altLang="en-US" dirty="0" smtClean="0"/>
              <a:t>（</a:t>
            </a:r>
            <a:r>
              <a:rPr lang="en-US" altLang="zh-CN" dirty="0" smtClean="0"/>
              <a:t>1</a:t>
            </a:r>
            <a:r>
              <a:rPr lang="zh-CN" altLang="en-US" dirty="0" smtClean="0"/>
              <a:t>）回声避免：只适用于半双工双向对讲场景，不适用于全双工双向语音通话场景。当启用语音对讲功能时，</a:t>
            </a:r>
            <a:r>
              <a:rPr lang="en-US" altLang="zh-CN" dirty="0" smtClean="0"/>
              <a:t>mic</a:t>
            </a:r>
            <a:r>
              <a:rPr lang="zh-CN" altLang="en-US" dirty="0" smtClean="0"/>
              <a:t>拾音，</a:t>
            </a:r>
            <a:r>
              <a:rPr lang="en-US" altLang="zh-CN" dirty="0" smtClean="0"/>
              <a:t>speaker</a:t>
            </a:r>
            <a:r>
              <a:rPr lang="zh-CN" altLang="en-US" dirty="0" smtClean="0"/>
              <a:t>静音。</a:t>
            </a:r>
          </a:p>
          <a:p>
            <a:r>
              <a:rPr lang="zh-CN" altLang="en-US" dirty="0" smtClean="0"/>
              <a:t>         需要注意：</a:t>
            </a:r>
            <a:endParaRPr lang="en-US" altLang="zh-CN" dirty="0" smtClean="0"/>
          </a:p>
          <a:p>
            <a:r>
              <a:rPr lang="en-US" altLang="zh-CN" dirty="0" smtClean="0"/>
              <a:t>        </a:t>
            </a:r>
            <a:r>
              <a:rPr lang="zh-CN" altLang="en-US" dirty="0" smtClean="0"/>
              <a:t>（</a:t>
            </a:r>
            <a:r>
              <a:rPr lang="en-US" altLang="zh-CN" dirty="0" smtClean="0"/>
              <a:t>1-1</a:t>
            </a:r>
            <a:r>
              <a:rPr lang="zh-CN" altLang="en-US" dirty="0" smtClean="0"/>
              <a:t>） 如果设备端（近端）没有控制音频设备</a:t>
            </a:r>
            <a:r>
              <a:rPr lang="en-US" altLang="zh-CN" dirty="0" smtClean="0"/>
              <a:t>mic</a:t>
            </a:r>
            <a:r>
              <a:rPr lang="zh-CN" altLang="en-US" dirty="0" smtClean="0"/>
              <a:t>，</a:t>
            </a:r>
            <a:r>
              <a:rPr lang="en-US" altLang="zh-CN" dirty="0" smtClean="0"/>
              <a:t>speaker</a:t>
            </a:r>
            <a:r>
              <a:rPr lang="zh-CN" altLang="en-US" dirty="0" smtClean="0"/>
              <a:t>的</a:t>
            </a:r>
            <a:r>
              <a:rPr lang="en-US" altLang="zh-CN" dirty="0" smtClean="0"/>
              <a:t>UI</a:t>
            </a:r>
            <a:r>
              <a:rPr lang="zh-CN" altLang="en-US" dirty="0" smtClean="0"/>
              <a:t>，就只能控制 提供此</a:t>
            </a:r>
            <a:r>
              <a:rPr lang="en-US" altLang="zh-CN" dirty="0" smtClean="0"/>
              <a:t>UI</a:t>
            </a:r>
            <a:r>
              <a:rPr lang="zh-CN" altLang="en-US" dirty="0" smtClean="0"/>
              <a:t>的客户端（远端，如我司的</a:t>
            </a:r>
            <a:r>
              <a:rPr lang="en-US" altLang="zh-CN" dirty="0" smtClean="0"/>
              <a:t>NC</a:t>
            </a:r>
            <a:r>
              <a:rPr lang="zh-CN" altLang="en-US" dirty="0" smtClean="0"/>
              <a:t>设备）。</a:t>
            </a:r>
            <a:endParaRPr lang="en-US" altLang="zh-CN" dirty="0" smtClean="0"/>
          </a:p>
          <a:p>
            <a:r>
              <a:rPr lang="en-US" altLang="zh-CN" dirty="0" smtClean="0"/>
              <a:t>        </a:t>
            </a:r>
            <a:r>
              <a:rPr lang="zh-CN" altLang="en-US" dirty="0" smtClean="0"/>
              <a:t>（</a:t>
            </a:r>
            <a:r>
              <a:rPr lang="en-US" altLang="zh-CN" dirty="0" smtClean="0"/>
              <a:t>1-2</a:t>
            </a:r>
            <a:r>
              <a:rPr lang="zh-CN" altLang="en-US" dirty="0" smtClean="0"/>
              <a:t>） 如果近端，远端都采用“</a:t>
            </a:r>
            <a:r>
              <a:rPr lang="en-US" altLang="zh-CN" dirty="0" smtClean="0"/>
              <a:t>mic</a:t>
            </a:r>
            <a:r>
              <a:rPr lang="zh-CN" altLang="en-US" dirty="0" smtClean="0"/>
              <a:t>拾音时，禁用</a:t>
            </a:r>
            <a:r>
              <a:rPr lang="en-US" altLang="zh-CN" dirty="0" smtClean="0"/>
              <a:t>speaker</a:t>
            </a:r>
            <a:r>
              <a:rPr lang="zh-CN" altLang="en-US" dirty="0" smtClean="0"/>
              <a:t>”方案，那么可以避免大部分回声问题。但</a:t>
            </a:r>
            <a:r>
              <a:rPr lang="en-US" altLang="zh-CN" dirty="0" smtClean="0"/>
              <a:t>speaker</a:t>
            </a:r>
            <a:r>
              <a:rPr lang="zh-CN" altLang="en-US" dirty="0" smtClean="0"/>
              <a:t>播放音频不连续。</a:t>
            </a:r>
            <a:endParaRPr lang="en-US" altLang="zh-CN" dirty="0" smtClean="0"/>
          </a:p>
          <a:p>
            <a:r>
              <a:rPr lang="en-US" altLang="zh-CN" dirty="0" smtClean="0"/>
              <a:t>        </a:t>
            </a:r>
            <a:r>
              <a:rPr lang="zh-CN" altLang="en-US" dirty="0" smtClean="0"/>
              <a:t>（</a:t>
            </a:r>
            <a:r>
              <a:rPr lang="en-US" altLang="zh-CN" dirty="0" smtClean="0"/>
              <a:t>1-3</a:t>
            </a:r>
            <a:r>
              <a:rPr lang="zh-CN" altLang="en-US" dirty="0" smtClean="0"/>
              <a:t>） 如果语音传输通道上每次只允许一个人说话，但是“</a:t>
            </a:r>
            <a:r>
              <a:rPr lang="en-US" altLang="zh-CN" dirty="0" smtClean="0"/>
              <a:t>mic</a:t>
            </a:r>
            <a:r>
              <a:rPr lang="zh-CN" altLang="en-US" dirty="0" smtClean="0"/>
              <a:t>拾音时，不禁用</a:t>
            </a:r>
            <a:r>
              <a:rPr lang="en-US" altLang="zh-CN" dirty="0" smtClean="0"/>
              <a:t>speaker</a:t>
            </a:r>
            <a:r>
              <a:rPr lang="zh-CN" altLang="en-US" dirty="0" smtClean="0"/>
              <a:t>”，当语音传输延迟明显，仍然可能有回声。并且“只允许一个人说话”的要求，限制了通话方式，不符合现代人语音通话的习惯。</a:t>
            </a:r>
            <a:endParaRPr lang="en-US" altLang="zh-CN" dirty="0" smtClean="0"/>
          </a:p>
          <a:p>
            <a:r>
              <a:rPr lang="en-US" altLang="zh-CN" dirty="0" smtClean="0"/>
              <a:t>      </a:t>
            </a:r>
            <a:r>
              <a:rPr lang="en-US" altLang="zh-CN" baseline="0" dirty="0" smtClean="0"/>
              <a:t>  </a:t>
            </a:r>
            <a:r>
              <a:rPr lang="zh-CN" altLang="en-US" baseline="0" dirty="0" smtClean="0"/>
              <a:t>（</a:t>
            </a:r>
            <a:r>
              <a:rPr lang="en-US" altLang="zh-CN" baseline="0" dirty="0" smtClean="0"/>
              <a:t>1-4</a:t>
            </a:r>
            <a:r>
              <a:rPr lang="zh-CN" altLang="en-US" baseline="0" dirty="0" smtClean="0"/>
              <a:t>） “</a:t>
            </a:r>
            <a:r>
              <a:rPr lang="en-US" altLang="zh-CN" dirty="0" smtClean="0"/>
              <a:t>mic</a:t>
            </a:r>
            <a:r>
              <a:rPr lang="zh-CN" altLang="en-US" dirty="0" smtClean="0"/>
              <a:t>拾音时，禁用</a:t>
            </a:r>
            <a:r>
              <a:rPr lang="en-US" altLang="zh-CN" dirty="0" smtClean="0"/>
              <a:t>speaker</a:t>
            </a:r>
            <a:r>
              <a:rPr lang="zh-CN" altLang="en-US" dirty="0" smtClean="0"/>
              <a:t>” </a:t>
            </a:r>
            <a:r>
              <a:rPr lang="en-US" altLang="zh-CN" dirty="0" smtClean="0"/>
              <a:t>+ </a:t>
            </a:r>
            <a:r>
              <a:rPr lang="zh-CN" altLang="en-US" dirty="0" smtClean="0"/>
              <a:t>”语音传输通道上每次只允许一个人说话“ 的方案： 基本可以避免回声。</a:t>
            </a:r>
            <a:endParaRPr lang="en-US" altLang="zh-CN" dirty="0" smtClean="0"/>
          </a:p>
          <a:p>
            <a:r>
              <a:rPr lang="en-US" altLang="zh-CN" dirty="0" smtClean="0"/>
              <a:t>        </a:t>
            </a:r>
            <a:r>
              <a:rPr lang="zh-CN" altLang="en-US" dirty="0" smtClean="0"/>
              <a:t>（</a:t>
            </a:r>
            <a:r>
              <a:rPr lang="en-US" altLang="zh-CN" dirty="0" smtClean="0"/>
              <a:t>1-5</a:t>
            </a:r>
            <a:r>
              <a:rPr lang="zh-CN" altLang="en-US" dirty="0" smtClean="0"/>
              <a:t>） 我司</a:t>
            </a:r>
            <a:r>
              <a:rPr lang="en-US" altLang="zh-CN" dirty="0" smtClean="0"/>
              <a:t>NC</a:t>
            </a:r>
            <a:r>
              <a:rPr lang="zh-CN" altLang="en-US" dirty="0" smtClean="0"/>
              <a:t>设备只在</a:t>
            </a:r>
            <a:r>
              <a:rPr lang="en-US" altLang="zh-CN" dirty="0" smtClean="0"/>
              <a:t>App</a:t>
            </a:r>
            <a:r>
              <a:rPr lang="zh-CN" altLang="en-US" dirty="0" smtClean="0"/>
              <a:t>客户端（远端）采用了“</a:t>
            </a:r>
            <a:r>
              <a:rPr lang="en-US" altLang="zh-CN" dirty="0" smtClean="0"/>
              <a:t>mic</a:t>
            </a:r>
            <a:r>
              <a:rPr lang="zh-CN" altLang="en-US" dirty="0" smtClean="0"/>
              <a:t>拾音时，禁用</a:t>
            </a:r>
            <a:r>
              <a:rPr lang="en-US" altLang="zh-CN" dirty="0" smtClean="0"/>
              <a:t>speaker</a:t>
            </a:r>
            <a:r>
              <a:rPr lang="zh-CN" altLang="en-US" dirty="0" smtClean="0"/>
              <a:t>”方案。所以，当关闭</a:t>
            </a:r>
            <a:r>
              <a:rPr lang="en-US" altLang="zh-CN" dirty="0" smtClean="0"/>
              <a:t>mic</a:t>
            </a:r>
            <a:r>
              <a:rPr lang="zh-CN" altLang="en-US" dirty="0" smtClean="0"/>
              <a:t>拾音，重新启用</a:t>
            </a:r>
            <a:r>
              <a:rPr lang="en-US" altLang="zh-CN" dirty="0" smtClean="0"/>
              <a:t>speaker</a:t>
            </a:r>
            <a:r>
              <a:rPr lang="zh-CN" altLang="en-US" dirty="0" smtClean="0"/>
              <a:t>时，很可能听到之前的声音。</a:t>
            </a:r>
            <a:endParaRPr lang="en-US" altLang="zh-CN" dirty="0" smtClean="0"/>
          </a:p>
          <a:p>
            <a:r>
              <a:rPr lang="zh-CN" altLang="en-US" dirty="0" smtClean="0"/>
              <a:t>（</a:t>
            </a:r>
            <a:r>
              <a:rPr lang="en-US" altLang="zh-CN" dirty="0" smtClean="0"/>
              <a:t>2</a:t>
            </a:r>
            <a:r>
              <a:rPr lang="zh-CN" altLang="en-US" dirty="0" smtClean="0"/>
              <a:t>）回声消除：适用于全双工双向语音通话场景。当启用双向语音通话功能时，</a:t>
            </a:r>
            <a:r>
              <a:rPr lang="en-US" altLang="zh-CN" dirty="0" smtClean="0"/>
              <a:t>mic</a:t>
            </a:r>
            <a:r>
              <a:rPr lang="zh-CN" altLang="en-US" dirty="0" smtClean="0"/>
              <a:t>和</a:t>
            </a:r>
            <a:r>
              <a:rPr lang="en-US" altLang="zh-CN" dirty="0" smtClean="0"/>
              <a:t>speaker</a:t>
            </a:r>
            <a:r>
              <a:rPr lang="zh-CN" altLang="en-US" dirty="0" smtClean="0"/>
              <a:t>能同时启用。</a:t>
            </a:r>
            <a:endParaRPr lang="en-US" altLang="zh-CN" dirty="0" smtClean="0"/>
          </a:p>
          <a:p>
            <a:r>
              <a:rPr lang="en-US" altLang="zh-CN" dirty="0" smtClean="0"/>
              <a:t>        </a:t>
            </a:r>
            <a:r>
              <a:rPr lang="zh-CN" altLang="en-US" dirty="0" smtClean="0"/>
              <a:t>（</a:t>
            </a:r>
            <a:r>
              <a:rPr lang="en-US" altLang="zh-CN" dirty="0" smtClean="0"/>
              <a:t>2-1</a:t>
            </a:r>
            <a:r>
              <a:rPr lang="zh-CN" altLang="en-US" dirty="0" smtClean="0"/>
              <a:t>）好的回声消除算法，可以消除大部分回声，但很可能无法消除所有回声。仍会残留较少的回声。</a:t>
            </a:r>
            <a:endParaRPr lang="en-US" altLang="zh-CN" dirty="0" smtClean="0"/>
          </a:p>
          <a:p>
            <a:r>
              <a:rPr lang="en-US" altLang="zh-CN" dirty="0" smtClean="0"/>
              <a:t>        </a:t>
            </a:r>
            <a:r>
              <a:rPr lang="zh-CN" altLang="en-US" dirty="0" smtClean="0"/>
              <a:t>（</a:t>
            </a:r>
            <a:r>
              <a:rPr lang="en-US" altLang="zh-CN" dirty="0" smtClean="0"/>
              <a:t>2-2</a:t>
            </a:r>
            <a:r>
              <a:rPr lang="zh-CN" altLang="en-US" dirty="0" smtClean="0"/>
              <a:t>）即便是好的回声消除算法，也很可能对原始声源数据造成（较小的）损伤。</a:t>
            </a:r>
            <a:endParaRPr lang="en-US" altLang="zh-CN"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20</a:t>
            </a:fld>
            <a:endParaRPr lang="en-US" altLang="zh-CN"/>
          </a:p>
        </p:txBody>
      </p:sp>
    </p:spTree>
    <p:extLst>
      <p:ext uri="{BB962C8B-B14F-4D97-AF65-F5344CB8AC3E}">
        <p14:creationId xmlns:p14="http://schemas.microsoft.com/office/powerpoint/2010/main" val="2464035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dirty="0" smtClean="0"/>
              <a:t>回声消除的基本原理是：</a:t>
            </a:r>
            <a:endParaRPr lang="en-US" altLang="zh-CN" dirty="0" smtClean="0"/>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dirty="0" smtClean="0"/>
              <a:t>（</a:t>
            </a:r>
            <a:r>
              <a:rPr lang="en-US" altLang="zh-CN" dirty="0" smtClean="0"/>
              <a:t>1</a:t>
            </a:r>
            <a:r>
              <a:rPr lang="zh-CN" altLang="en-US" dirty="0" smtClean="0"/>
              <a:t>）以扬声器信号与由它产生的多路径回声的相关性为基础，建立远端信号的语音模型</a:t>
            </a:r>
            <a:endParaRPr lang="en-US" altLang="zh-CN" dirty="0" smtClean="0"/>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dirty="0" smtClean="0"/>
              <a:t>（</a:t>
            </a:r>
            <a:r>
              <a:rPr lang="en-US" altLang="zh-CN" dirty="0" smtClean="0"/>
              <a:t>2</a:t>
            </a:r>
            <a:r>
              <a:rPr lang="zh-CN" altLang="en-US" dirty="0" smtClean="0"/>
              <a:t>）利用该模型对回声进行估计，并不断修改滤波器的系数，使得估计值更加逼近真实的回声。</a:t>
            </a:r>
            <a:endParaRPr lang="en-US" altLang="zh-CN" dirty="0" smtClean="0"/>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dirty="0" smtClean="0"/>
              <a:t>（</a:t>
            </a:r>
            <a:r>
              <a:rPr lang="en-US" altLang="zh-CN" dirty="0" smtClean="0"/>
              <a:t>3</a:t>
            </a:r>
            <a:r>
              <a:rPr lang="zh-CN" altLang="en-US" dirty="0" smtClean="0"/>
              <a:t>）将回声估计值从话筒的输入信号中减去，从而达到消除回声的目的。</a:t>
            </a:r>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21</a:t>
            </a:fld>
            <a:endParaRPr lang="en-US" altLang="zh-CN"/>
          </a:p>
        </p:txBody>
      </p:sp>
    </p:spTree>
    <p:extLst>
      <p:ext uri="{BB962C8B-B14F-4D97-AF65-F5344CB8AC3E}">
        <p14:creationId xmlns:p14="http://schemas.microsoft.com/office/powerpoint/2010/main" val="135933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当前绝大部分的</a:t>
            </a:r>
            <a:r>
              <a:rPr lang="en-US" altLang="zh-CN" dirty="0" smtClean="0"/>
              <a:t>AEC</a:t>
            </a:r>
            <a:r>
              <a:rPr lang="zh-CN" altLang="en-US" dirty="0" smtClean="0"/>
              <a:t>算法基本都基于频域分块处理方法，基于</a:t>
            </a:r>
            <a:r>
              <a:rPr lang="en-US" altLang="zh-CN" dirty="0" smtClean="0"/>
              <a:t>LMS/NLMS</a:t>
            </a:r>
            <a:r>
              <a:rPr lang="zh-CN" altLang="en-US" dirty="0" smtClean="0"/>
              <a:t>、</a:t>
            </a:r>
            <a:r>
              <a:rPr lang="en-US" altLang="zh-CN" dirty="0" smtClean="0"/>
              <a:t>RLS(recursive least square), APA(Affine Projection Algorithm)</a:t>
            </a:r>
            <a:r>
              <a:rPr lang="zh-CN" altLang="en-US" dirty="0" smtClean="0"/>
              <a:t>自适应处理方法。</a:t>
            </a:r>
            <a:br>
              <a:rPr lang="zh-CN" altLang="en-US" dirty="0" smtClean="0"/>
            </a:br>
            <a:r>
              <a:rPr lang="zh-CN" altLang="en-US" dirty="0" smtClean="0"/>
              <a:t/>
            </a:r>
            <a:br>
              <a:rPr lang="zh-CN" altLang="en-US" dirty="0" smtClean="0"/>
            </a:br>
            <a:r>
              <a:rPr lang="zh-CN" altLang="en-US" dirty="0" smtClean="0"/>
              <a:t>针对</a:t>
            </a:r>
            <a:r>
              <a:rPr lang="en-US" altLang="zh-CN" dirty="0" smtClean="0"/>
              <a:t>LMS</a:t>
            </a:r>
            <a:r>
              <a:rPr lang="zh-CN" altLang="en-US" dirty="0" smtClean="0"/>
              <a:t>的一个改进是</a:t>
            </a:r>
            <a:r>
              <a:rPr lang="en-US" altLang="zh-CN" dirty="0" smtClean="0"/>
              <a:t>NLMS</a:t>
            </a:r>
            <a:r>
              <a:rPr lang="zh-CN" altLang="en-US" dirty="0" smtClean="0"/>
              <a:t>算法，这个方法根据输入输入信号的功率对步长进行归一化。</a:t>
            </a:r>
            <a:endParaRPr lang="en-US" altLang="zh-CN" dirty="0" smtClean="0"/>
          </a:p>
          <a:p>
            <a:endParaRPr lang="en-US" altLang="zh-CN" dirty="0" smtClean="0"/>
          </a:p>
          <a:p>
            <a:r>
              <a:rPr lang="zh-CN" altLang="en-US" dirty="0" smtClean="0"/>
              <a:t>名词解释：</a:t>
            </a:r>
            <a:endParaRPr lang="en-US" altLang="zh-CN" dirty="0" smtClean="0"/>
          </a:p>
          <a:p>
            <a:r>
              <a:rPr lang="en-US" altLang="zh-CN" dirty="0" smtClean="0"/>
              <a:t>NLP</a:t>
            </a:r>
            <a:r>
              <a:rPr lang="zh-CN" altLang="en-US" dirty="0" smtClean="0"/>
              <a:t>： </a:t>
            </a:r>
            <a:r>
              <a:rPr lang="en-US" altLang="zh-CN" dirty="0" smtClean="0"/>
              <a:t>Non-Linear</a:t>
            </a:r>
            <a:r>
              <a:rPr lang="en-US" altLang="zh-CN" baseline="0" dirty="0" smtClean="0"/>
              <a:t> Process</a:t>
            </a:r>
          </a:p>
          <a:p>
            <a:r>
              <a:rPr lang="en-US" altLang="zh-CN" dirty="0" smtClean="0"/>
              <a:t>VAD</a:t>
            </a:r>
            <a:r>
              <a:rPr lang="zh-CN" altLang="en-US" dirty="0" smtClean="0"/>
              <a:t>：</a:t>
            </a:r>
            <a:r>
              <a:rPr lang="en-US" altLang="zh-CN" dirty="0" smtClean="0"/>
              <a:t>Voice Activity Detection</a:t>
            </a:r>
          </a:p>
          <a:p>
            <a:r>
              <a:rPr lang="en-US" altLang="zh-CN" dirty="0" smtClean="0"/>
              <a:t>DTD</a:t>
            </a:r>
            <a:r>
              <a:rPr lang="zh-CN" altLang="en-US" dirty="0" smtClean="0"/>
              <a:t>：</a:t>
            </a:r>
            <a:r>
              <a:rPr lang="en-US" altLang="zh-CN" dirty="0" smtClean="0"/>
              <a:t>Double Talk Detection</a:t>
            </a:r>
          </a:p>
          <a:p>
            <a:r>
              <a:rPr lang="en-US" altLang="zh-CN" dirty="0" smtClean="0"/>
              <a:t>DOA:</a:t>
            </a:r>
            <a:r>
              <a:rPr lang="en-US" altLang="zh-CN" baseline="0" dirty="0" smtClean="0"/>
              <a:t> D</a:t>
            </a:r>
            <a:r>
              <a:rPr lang="en-US" altLang="zh-CN" dirty="0" smtClean="0"/>
              <a:t>irection Of Arrival</a:t>
            </a:r>
          </a:p>
          <a:p>
            <a:r>
              <a:rPr lang="en-US" altLang="zh-CN" dirty="0" smtClean="0"/>
              <a:t>NS:</a:t>
            </a:r>
            <a:r>
              <a:rPr lang="en-US" altLang="zh-CN" baseline="0" dirty="0" smtClean="0"/>
              <a:t> N</a:t>
            </a:r>
            <a:r>
              <a:rPr lang="en-US" altLang="zh-CN" dirty="0" smtClean="0"/>
              <a:t>oise Suppression</a:t>
            </a:r>
          </a:p>
          <a:p>
            <a:r>
              <a:rPr lang="en-US" altLang="zh-CN" dirty="0" smtClean="0"/>
              <a:t>BF:</a:t>
            </a:r>
            <a:r>
              <a:rPr lang="en-US" altLang="zh-CN" baseline="0" dirty="0" smtClean="0"/>
              <a:t> B</a:t>
            </a:r>
            <a:r>
              <a:rPr lang="en-US" altLang="zh-CN" dirty="0" smtClean="0"/>
              <a:t>eam Forming</a:t>
            </a:r>
            <a:endParaRPr lang="en-US" altLang="zh-CN" baseline="0" dirty="0" smtClean="0"/>
          </a:p>
          <a:p>
            <a:r>
              <a:rPr lang="en-US" altLang="zh-CN" dirty="0" smtClean="0"/>
              <a:t>PBFDAF</a:t>
            </a:r>
            <a:r>
              <a:rPr lang="zh-CN" altLang="en-US" dirty="0" smtClean="0"/>
              <a:t>：</a:t>
            </a:r>
            <a:r>
              <a:rPr lang="en-US" altLang="zh-CN" dirty="0" smtClean="0"/>
              <a:t>Partitioned Block Frequency Domain Adaptive Filter</a:t>
            </a:r>
          </a:p>
          <a:p>
            <a:r>
              <a:rPr lang="en-US" altLang="zh-CN" baseline="0" dirty="0" smtClean="0"/>
              <a:t>LMS: Least Mean Square</a:t>
            </a:r>
          </a:p>
          <a:p>
            <a:pPr marL="0" marR="0" indent="0" algn="l" defTabSz="608013" rtl="0" eaLnBrk="0" fontAlgn="base" latinLnBrk="0" hangingPunct="0">
              <a:lnSpc>
                <a:spcPct val="100000"/>
              </a:lnSpc>
              <a:spcBef>
                <a:spcPct val="30000"/>
              </a:spcBef>
              <a:spcAft>
                <a:spcPct val="0"/>
              </a:spcAft>
              <a:buClrTx/>
              <a:buSzTx/>
              <a:buFontTx/>
              <a:buNone/>
              <a:tabLst/>
              <a:defRPr/>
            </a:pPr>
            <a:r>
              <a:rPr lang="en-US" altLang="zh-CN" baseline="0" dirty="0" smtClean="0"/>
              <a:t>NLMS: N</a:t>
            </a:r>
            <a:r>
              <a:rPr lang="en-US" altLang="zh-CN" dirty="0" smtClean="0"/>
              <a:t>ormalized </a:t>
            </a:r>
            <a:r>
              <a:rPr lang="en-US" altLang="zh-CN" baseline="0" dirty="0" smtClean="0"/>
              <a:t>Least Mean Square</a:t>
            </a:r>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23</a:t>
            </a:fld>
            <a:endParaRPr lang="en-US" altLang="zh-CN"/>
          </a:p>
        </p:txBody>
      </p:sp>
    </p:spTree>
    <p:extLst>
      <p:ext uri="{BB962C8B-B14F-4D97-AF65-F5344CB8AC3E}">
        <p14:creationId xmlns:p14="http://schemas.microsoft.com/office/powerpoint/2010/main" val="2175603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当前绝大部分的</a:t>
            </a:r>
            <a:r>
              <a:rPr lang="en-US" altLang="zh-CN" dirty="0" smtClean="0"/>
              <a:t>AEC</a:t>
            </a:r>
            <a:r>
              <a:rPr lang="zh-CN" altLang="en-US" dirty="0" smtClean="0"/>
              <a:t>算法基本都基于频域分块处理方法，基于</a:t>
            </a:r>
            <a:r>
              <a:rPr lang="en-US" altLang="zh-CN" dirty="0" smtClean="0"/>
              <a:t>LMS/NLMS</a:t>
            </a:r>
            <a:r>
              <a:rPr lang="zh-CN" altLang="en-US" dirty="0" smtClean="0"/>
              <a:t>、</a:t>
            </a:r>
            <a:r>
              <a:rPr lang="en-US" altLang="zh-CN" dirty="0" smtClean="0"/>
              <a:t>RLS(recursive least square), APA(Affine Projection Algorithm)</a:t>
            </a:r>
            <a:r>
              <a:rPr lang="zh-CN" altLang="en-US" dirty="0" smtClean="0"/>
              <a:t>自适应处理方法。</a:t>
            </a:r>
            <a:br>
              <a:rPr lang="zh-CN" altLang="en-US" dirty="0" smtClean="0"/>
            </a:br>
            <a:r>
              <a:rPr lang="zh-CN" altLang="en-US" dirty="0" smtClean="0"/>
              <a:t/>
            </a:r>
            <a:br>
              <a:rPr lang="zh-CN" altLang="en-US" dirty="0" smtClean="0"/>
            </a:br>
            <a:r>
              <a:rPr lang="zh-CN" altLang="en-US" dirty="0" smtClean="0"/>
              <a:t>针对</a:t>
            </a:r>
            <a:r>
              <a:rPr lang="en-US" altLang="zh-CN" dirty="0" smtClean="0"/>
              <a:t>LMS</a:t>
            </a:r>
            <a:r>
              <a:rPr lang="zh-CN" altLang="en-US" dirty="0" smtClean="0"/>
              <a:t>的一个改进是</a:t>
            </a:r>
            <a:r>
              <a:rPr lang="en-US" altLang="zh-CN" dirty="0" smtClean="0"/>
              <a:t>NLMS</a:t>
            </a:r>
            <a:r>
              <a:rPr lang="zh-CN" altLang="en-US" dirty="0" smtClean="0"/>
              <a:t>算法，这个方法根据输入输入信号的功率对步长进行归一化。</a:t>
            </a:r>
            <a:endParaRPr lang="en-US" altLang="zh-CN" dirty="0" smtClean="0"/>
          </a:p>
          <a:p>
            <a:endParaRPr lang="en-US" altLang="zh-CN" dirty="0" smtClean="0"/>
          </a:p>
          <a:p>
            <a:r>
              <a:rPr lang="zh-CN" altLang="en-US" dirty="0" smtClean="0"/>
              <a:t>名词解释：</a:t>
            </a:r>
            <a:endParaRPr lang="en-US" altLang="zh-CN" dirty="0" smtClean="0"/>
          </a:p>
          <a:p>
            <a:r>
              <a:rPr lang="en-US" altLang="zh-CN" dirty="0" smtClean="0"/>
              <a:t>NLP</a:t>
            </a:r>
            <a:r>
              <a:rPr lang="zh-CN" altLang="en-US" dirty="0" smtClean="0"/>
              <a:t>： </a:t>
            </a:r>
            <a:r>
              <a:rPr lang="en-US" altLang="zh-CN" dirty="0" smtClean="0"/>
              <a:t>Non-Linear</a:t>
            </a:r>
            <a:r>
              <a:rPr lang="en-US" altLang="zh-CN" baseline="0" dirty="0" smtClean="0"/>
              <a:t> Process</a:t>
            </a:r>
          </a:p>
          <a:p>
            <a:r>
              <a:rPr lang="en-US" altLang="zh-CN" dirty="0" smtClean="0"/>
              <a:t>VAD</a:t>
            </a:r>
            <a:r>
              <a:rPr lang="zh-CN" altLang="en-US" dirty="0" smtClean="0"/>
              <a:t>：</a:t>
            </a:r>
            <a:r>
              <a:rPr lang="en-US" altLang="zh-CN" dirty="0" smtClean="0"/>
              <a:t>Voice Activity Detection</a:t>
            </a:r>
          </a:p>
          <a:p>
            <a:r>
              <a:rPr lang="en-US" altLang="zh-CN" dirty="0" smtClean="0"/>
              <a:t>DTD</a:t>
            </a:r>
            <a:r>
              <a:rPr lang="zh-CN" altLang="en-US" dirty="0" smtClean="0"/>
              <a:t>：</a:t>
            </a:r>
            <a:r>
              <a:rPr lang="en-US" altLang="zh-CN" dirty="0" smtClean="0"/>
              <a:t>Double Talk Detection</a:t>
            </a:r>
          </a:p>
          <a:p>
            <a:r>
              <a:rPr lang="en-US" altLang="zh-CN" dirty="0" smtClean="0"/>
              <a:t>DOA:</a:t>
            </a:r>
            <a:r>
              <a:rPr lang="en-US" altLang="zh-CN" baseline="0" dirty="0" smtClean="0"/>
              <a:t> D</a:t>
            </a:r>
            <a:r>
              <a:rPr lang="en-US" altLang="zh-CN" dirty="0" smtClean="0"/>
              <a:t>irection Of Arrival</a:t>
            </a:r>
          </a:p>
          <a:p>
            <a:r>
              <a:rPr lang="en-US" altLang="zh-CN" dirty="0" smtClean="0"/>
              <a:t>NS:</a:t>
            </a:r>
            <a:r>
              <a:rPr lang="en-US" altLang="zh-CN" baseline="0" dirty="0" smtClean="0"/>
              <a:t> N</a:t>
            </a:r>
            <a:r>
              <a:rPr lang="en-US" altLang="zh-CN" dirty="0" smtClean="0"/>
              <a:t>oise Suppression</a:t>
            </a:r>
          </a:p>
          <a:p>
            <a:r>
              <a:rPr lang="en-US" altLang="zh-CN" dirty="0" smtClean="0"/>
              <a:t>BF:</a:t>
            </a:r>
            <a:r>
              <a:rPr lang="en-US" altLang="zh-CN" baseline="0" dirty="0" smtClean="0"/>
              <a:t> B</a:t>
            </a:r>
            <a:r>
              <a:rPr lang="en-US" altLang="zh-CN" dirty="0" smtClean="0"/>
              <a:t>eam Forming</a:t>
            </a:r>
            <a:endParaRPr lang="en-US" altLang="zh-CN" baseline="0" dirty="0" smtClean="0"/>
          </a:p>
          <a:p>
            <a:r>
              <a:rPr lang="en-US" altLang="zh-CN" dirty="0" smtClean="0"/>
              <a:t>PBFDAF</a:t>
            </a:r>
            <a:r>
              <a:rPr lang="zh-CN" altLang="en-US" dirty="0" smtClean="0"/>
              <a:t>：</a:t>
            </a:r>
            <a:r>
              <a:rPr lang="en-US" altLang="zh-CN" dirty="0" smtClean="0"/>
              <a:t>Partitioned Block Frequency Domain Adaptive Filter</a:t>
            </a:r>
          </a:p>
          <a:p>
            <a:r>
              <a:rPr lang="en-US" altLang="zh-CN" baseline="0" dirty="0" smtClean="0"/>
              <a:t>LMS: Least Mean Square</a:t>
            </a:r>
          </a:p>
          <a:p>
            <a:pPr marL="0" marR="0" indent="0" algn="l" defTabSz="608013" rtl="0" eaLnBrk="0" fontAlgn="base" latinLnBrk="0" hangingPunct="0">
              <a:lnSpc>
                <a:spcPct val="100000"/>
              </a:lnSpc>
              <a:spcBef>
                <a:spcPct val="30000"/>
              </a:spcBef>
              <a:spcAft>
                <a:spcPct val="0"/>
              </a:spcAft>
              <a:buClrTx/>
              <a:buSzTx/>
              <a:buFontTx/>
              <a:buNone/>
              <a:tabLst/>
              <a:defRPr/>
            </a:pPr>
            <a:r>
              <a:rPr lang="en-US" altLang="zh-CN" baseline="0" dirty="0" smtClean="0"/>
              <a:t>NLMS: N</a:t>
            </a:r>
            <a:r>
              <a:rPr lang="en-US" altLang="zh-CN" dirty="0" smtClean="0"/>
              <a:t>ormalized </a:t>
            </a:r>
            <a:r>
              <a:rPr lang="en-US" altLang="zh-CN" baseline="0" dirty="0" smtClean="0"/>
              <a:t>Least Mean Square</a:t>
            </a:r>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24</a:t>
            </a:fld>
            <a:endParaRPr lang="en-US" altLang="zh-CN"/>
          </a:p>
        </p:txBody>
      </p:sp>
    </p:spTree>
    <p:extLst>
      <p:ext uri="{BB962C8B-B14F-4D97-AF65-F5344CB8AC3E}">
        <p14:creationId xmlns:p14="http://schemas.microsoft.com/office/powerpoint/2010/main" val="425227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a:t>
            </a:fld>
            <a:endParaRPr lang="en-US" altLang="zh-CN"/>
          </a:p>
        </p:txBody>
      </p:sp>
    </p:spTree>
    <p:extLst>
      <p:ext uri="{BB962C8B-B14F-4D97-AF65-F5344CB8AC3E}">
        <p14:creationId xmlns:p14="http://schemas.microsoft.com/office/powerpoint/2010/main" val="3856031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适应滤波，就是利用前一时刻以获得的滤波器参数的结果，自动的调节现时刻的滤波器参数，以适应信号和噪声未知的或随时间变化的统计特性，从而实现最优滤波。自适应滤波器实质上就是一种能调节自身传输特性以达到最优的维纳滤波器。</a:t>
            </a:r>
            <a:endParaRPr lang="en-US" altLang="zh-CN" dirty="0" smtClean="0"/>
          </a:p>
          <a:p>
            <a:r>
              <a:rPr lang="zh-CN" altLang="en-US" dirty="0" smtClean="0"/>
              <a:t>（</a:t>
            </a:r>
            <a:r>
              <a:rPr lang="en-US" altLang="zh-CN" dirty="0" smtClean="0"/>
              <a:t>1</a:t>
            </a:r>
            <a:r>
              <a:rPr lang="zh-CN" altLang="en-US" dirty="0" smtClean="0"/>
              <a:t>）自适应滤波器不需要关于输入信号的先验知识，计算量小，特别适用于实时处理。</a:t>
            </a:r>
            <a:endParaRPr lang="en-US" altLang="zh-CN" dirty="0" smtClean="0"/>
          </a:p>
          <a:p>
            <a:r>
              <a:rPr lang="zh-CN" altLang="en-US" dirty="0" smtClean="0"/>
              <a:t>（</a:t>
            </a:r>
            <a:r>
              <a:rPr lang="en-US" altLang="zh-CN" dirty="0" smtClean="0"/>
              <a:t>2</a:t>
            </a:r>
            <a:r>
              <a:rPr lang="zh-CN" altLang="en-US" dirty="0" smtClean="0"/>
              <a:t>）维纳滤波器参数是固定的，适合于平稳随机信号。</a:t>
            </a:r>
            <a:endParaRPr lang="en-US" altLang="zh-CN" dirty="0" smtClean="0"/>
          </a:p>
          <a:p>
            <a:r>
              <a:rPr lang="zh-CN" altLang="en-US" dirty="0" smtClean="0"/>
              <a:t>（</a:t>
            </a:r>
            <a:r>
              <a:rPr lang="en-US" altLang="zh-CN" dirty="0" smtClean="0"/>
              <a:t>3</a:t>
            </a:r>
            <a:r>
              <a:rPr lang="zh-CN" altLang="en-US" dirty="0" smtClean="0"/>
              <a:t>）卡尔曼滤波器参数是时变的，适合于非平稳随机信号。</a:t>
            </a:r>
            <a:endParaRPr lang="en-US" altLang="zh-CN" dirty="0" smtClean="0"/>
          </a:p>
          <a:p>
            <a:r>
              <a:rPr lang="zh-CN" altLang="en-US" dirty="0" smtClean="0"/>
              <a:t>（</a:t>
            </a:r>
            <a:r>
              <a:rPr lang="en-US" altLang="zh-CN" dirty="0" smtClean="0"/>
              <a:t>4</a:t>
            </a:r>
            <a:r>
              <a:rPr lang="zh-CN" altLang="en-US" dirty="0" smtClean="0"/>
              <a:t>）只有在信号和噪声的统计特性先验已知的情况下，维纳滤波和卡尔曼滤波技术才能获得最优滤波。在实际应用中，常常无法得到信号和噪声统计特性的先验知识。在这种情况下，自适应滤波技术能够获得极佳的滤波性能，因而具有很好的应用价值。</a:t>
            </a:r>
          </a:p>
          <a:p>
            <a:r>
              <a:rPr lang="zh-CN" altLang="en-US" dirty="0" smtClean="0"/>
              <a:t>　　常用的自适应滤波技术有：最小均方（</a:t>
            </a:r>
            <a:r>
              <a:rPr lang="en-US" altLang="zh-CN" dirty="0" smtClean="0"/>
              <a:t>LMS</a:t>
            </a:r>
            <a:r>
              <a:rPr lang="zh-CN" altLang="en-US" dirty="0" smtClean="0"/>
              <a:t>）自适应滤波器、递推最小二乘（</a:t>
            </a:r>
            <a:r>
              <a:rPr lang="en-US" altLang="zh-CN" dirty="0" smtClean="0"/>
              <a:t>RLS</a:t>
            </a:r>
            <a:r>
              <a:rPr lang="zh-CN" altLang="en-US" dirty="0" smtClean="0"/>
              <a:t>）滤波器格型滤波器和无限冲激响应（</a:t>
            </a:r>
            <a:r>
              <a:rPr lang="en-US" altLang="zh-CN" dirty="0" smtClean="0"/>
              <a:t>IIR</a:t>
            </a:r>
            <a:r>
              <a:rPr lang="zh-CN" altLang="en-US" dirty="0" smtClean="0"/>
              <a:t>）滤波器等。这些自适应滤波技术的应用又包括：自适应噪声抵消、自适应谱线增强和陷波等。</a:t>
            </a:r>
          </a:p>
          <a:p>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25</a:t>
            </a:fld>
            <a:endParaRPr lang="en-US" altLang="zh-CN"/>
          </a:p>
        </p:txBody>
      </p:sp>
    </p:spTree>
    <p:extLst>
      <p:ext uri="{BB962C8B-B14F-4D97-AF65-F5344CB8AC3E}">
        <p14:creationId xmlns:p14="http://schemas.microsoft.com/office/powerpoint/2010/main" val="1672159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26</a:t>
            </a:fld>
            <a:endParaRPr lang="en-US" altLang="zh-CN"/>
          </a:p>
        </p:txBody>
      </p:sp>
    </p:spTree>
    <p:extLst>
      <p:ext uri="{BB962C8B-B14F-4D97-AF65-F5344CB8AC3E}">
        <p14:creationId xmlns:p14="http://schemas.microsoft.com/office/powerpoint/2010/main" val="255390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关于全双工双向语音通话方案，需要考虑：</a:t>
            </a:r>
            <a:endParaRPr lang="en-US" altLang="zh-CN" baseline="0" dirty="0" smtClean="0"/>
          </a:p>
          <a:p>
            <a:r>
              <a:rPr lang="zh-CN" altLang="en-US" baseline="0" dirty="0" smtClean="0"/>
              <a:t>（</a:t>
            </a:r>
            <a:r>
              <a:rPr lang="en-US" altLang="zh-CN" baseline="0" dirty="0" smtClean="0"/>
              <a:t>1</a:t>
            </a:r>
            <a:r>
              <a:rPr lang="zh-CN" altLang="en-US" baseline="0" dirty="0" smtClean="0"/>
              <a:t>）硬件上：电路，线路，器件等没有明显问题，不会引入明显的线路回声，噪声。</a:t>
            </a:r>
            <a:endParaRPr lang="en-US" altLang="zh-CN" baseline="0" dirty="0" smtClean="0"/>
          </a:p>
          <a:p>
            <a:r>
              <a:rPr lang="en-US" altLang="zh-CN" baseline="0" dirty="0" smtClean="0"/>
              <a:t>         </a:t>
            </a:r>
            <a:r>
              <a:rPr lang="zh-CN" altLang="en-US" baseline="0" dirty="0" smtClean="0"/>
              <a:t>（</a:t>
            </a:r>
            <a:r>
              <a:rPr lang="en-US" altLang="zh-CN" baseline="0" dirty="0" smtClean="0"/>
              <a:t>1-1</a:t>
            </a:r>
            <a:r>
              <a:rPr lang="zh-CN" altLang="en-US" baseline="0" dirty="0" smtClean="0"/>
              <a:t>）采用麦克风阵列：可实现语音方向定位，对语音降噪能改善一点。</a:t>
            </a:r>
            <a:endParaRPr lang="en-US" altLang="zh-CN" baseline="0" dirty="0" smtClean="0"/>
          </a:p>
          <a:p>
            <a:r>
              <a:rPr lang="en-US" altLang="zh-CN" baseline="0" dirty="0" smtClean="0"/>
              <a:t>         </a:t>
            </a:r>
            <a:r>
              <a:rPr lang="zh-CN" altLang="en-US" baseline="0" dirty="0" smtClean="0"/>
              <a:t>（</a:t>
            </a:r>
            <a:r>
              <a:rPr lang="en-US" altLang="zh-CN" baseline="0" dirty="0" smtClean="0"/>
              <a:t>1-2</a:t>
            </a:r>
            <a:r>
              <a:rPr lang="zh-CN" altLang="en-US" baseline="0" dirty="0" smtClean="0"/>
              <a:t>）采用定向麦克风：缩小了拾音范围。但需要根据场景选用。监控场景只适合采用全向麦克风。</a:t>
            </a:r>
            <a:endParaRPr lang="en-US" altLang="zh-CN" baseline="0" dirty="0" smtClean="0"/>
          </a:p>
          <a:p>
            <a:r>
              <a:rPr lang="zh-CN" altLang="en-US" baseline="0" dirty="0" smtClean="0"/>
              <a:t>（</a:t>
            </a:r>
            <a:r>
              <a:rPr lang="en-US" altLang="zh-CN" baseline="0" dirty="0" smtClean="0"/>
              <a:t>2</a:t>
            </a:r>
            <a:r>
              <a:rPr lang="zh-CN" altLang="en-US" baseline="0" dirty="0" smtClean="0"/>
              <a:t>）</a:t>
            </a:r>
            <a:r>
              <a:rPr lang="en-US" altLang="zh-CN" baseline="0" dirty="0" smtClean="0"/>
              <a:t>SOC</a:t>
            </a:r>
            <a:r>
              <a:rPr lang="zh-CN" altLang="en-US" baseline="0" dirty="0" smtClean="0"/>
              <a:t>芯片方案选取上：</a:t>
            </a:r>
            <a:endParaRPr lang="en-US" altLang="zh-CN" baseline="0" dirty="0" smtClean="0"/>
          </a:p>
          <a:p>
            <a:r>
              <a:rPr lang="en-US" altLang="zh-CN" baseline="0" dirty="0" smtClean="0"/>
              <a:t>         </a:t>
            </a:r>
            <a:r>
              <a:rPr lang="zh-CN" altLang="en-US" baseline="0" dirty="0" smtClean="0"/>
              <a:t>（</a:t>
            </a:r>
            <a:r>
              <a:rPr lang="en-US" altLang="zh-CN" baseline="0" dirty="0" smtClean="0"/>
              <a:t>2-1</a:t>
            </a:r>
            <a:r>
              <a:rPr lang="zh-CN" altLang="en-US" baseline="0" dirty="0" smtClean="0"/>
              <a:t>）</a:t>
            </a:r>
            <a:r>
              <a:rPr lang="en-US" altLang="zh-CN" baseline="0" dirty="0" smtClean="0"/>
              <a:t>SOC</a:t>
            </a:r>
            <a:r>
              <a:rPr lang="zh-CN" altLang="en-US" baseline="0" dirty="0" smtClean="0"/>
              <a:t>芯片方案集成了回声消除，噪声抑制等语音处理功能。</a:t>
            </a:r>
            <a:endParaRPr lang="en-US" altLang="zh-CN" baseline="0" dirty="0" smtClean="0"/>
          </a:p>
          <a:p>
            <a:r>
              <a:rPr lang="en-US" altLang="zh-CN" baseline="0" dirty="0" smtClean="0"/>
              <a:t>         </a:t>
            </a:r>
            <a:r>
              <a:rPr lang="zh-CN" altLang="en-US" baseline="0" dirty="0" smtClean="0"/>
              <a:t>（</a:t>
            </a:r>
            <a:r>
              <a:rPr lang="en-US" altLang="zh-CN" baseline="0" dirty="0" smtClean="0"/>
              <a:t>2-2</a:t>
            </a:r>
            <a:r>
              <a:rPr lang="zh-CN" altLang="en-US" baseline="0" dirty="0" smtClean="0"/>
              <a:t>）</a:t>
            </a:r>
            <a:r>
              <a:rPr lang="en-US" altLang="zh-CN" baseline="0" dirty="0" smtClean="0"/>
              <a:t>SOC</a:t>
            </a:r>
            <a:r>
              <a:rPr lang="zh-CN" altLang="en-US" baseline="0" dirty="0" smtClean="0"/>
              <a:t>芯片方案性能不能太差，回声消除，噪声抑制等语音处理功能可以流畅地执行并且效果较好，整个系统也能保持流畅运行，不卡顿。</a:t>
            </a:r>
            <a:endParaRPr lang="en-US" altLang="zh-CN" baseline="0" dirty="0" smtClean="0"/>
          </a:p>
          <a:p>
            <a:r>
              <a:rPr lang="en-US" altLang="zh-CN" baseline="0" dirty="0" smtClean="0"/>
              <a:t>         </a:t>
            </a:r>
            <a:r>
              <a:rPr lang="zh-CN" altLang="en-US" baseline="0" dirty="0" smtClean="0"/>
              <a:t>（</a:t>
            </a:r>
            <a:r>
              <a:rPr lang="en-US" altLang="zh-CN" baseline="0" dirty="0" smtClean="0"/>
              <a:t>2-3</a:t>
            </a:r>
            <a:r>
              <a:rPr lang="zh-CN" altLang="en-US" baseline="0" dirty="0" smtClean="0"/>
              <a:t>）</a:t>
            </a:r>
            <a:r>
              <a:rPr lang="en-US" altLang="zh-CN" baseline="0" dirty="0" smtClean="0"/>
              <a:t>SOC</a:t>
            </a:r>
            <a:r>
              <a:rPr lang="zh-CN" altLang="en-US" baseline="0" dirty="0" smtClean="0"/>
              <a:t>芯片方案开启回声消除，噪声抑制等语音处理功能后，功耗可控，可接受。</a:t>
            </a:r>
            <a:endParaRPr lang="en-US" altLang="zh-CN" baseline="0" dirty="0" smtClean="0"/>
          </a:p>
          <a:p>
            <a:r>
              <a:rPr lang="en-US" altLang="zh-CN" baseline="0" dirty="0" smtClean="0"/>
              <a:t>         </a:t>
            </a:r>
            <a:r>
              <a:rPr lang="zh-CN" altLang="en-US" baseline="0" dirty="0" smtClean="0"/>
              <a:t>（</a:t>
            </a:r>
            <a:r>
              <a:rPr lang="en-US" altLang="zh-CN" baseline="0" dirty="0" smtClean="0"/>
              <a:t>2-4</a:t>
            </a:r>
            <a:r>
              <a:rPr lang="zh-CN" altLang="en-US" baseline="0" dirty="0" smtClean="0"/>
              <a:t>）如果有必要，可以采用</a:t>
            </a:r>
            <a:r>
              <a:rPr lang="en-US" altLang="zh-CN" baseline="0" dirty="0" smtClean="0"/>
              <a:t>DSP</a:t>
            </a:r>
            <a:r>
              <a:rPr lang="zh-CN" altLang="en-US" baseline="0" dirty="0" smtClean="0"/>
              <a:t>实现音视频处理。缺点是 成本较高。</a:t>
            </a:r>
            <a:endParaRPr lang="en-US" altLang="zh-CN" baseline="0" dirty="0" smtClean="0"/>
          </a:p>
          <a:p>
            <a:r>
              <a:rPr lang="zh-CN" altLang="en-US" baseline="0" dirty="0" smtClean="0"/>
              <a:t>（</a:t>
            </a:r>
            <a:r>
              <a:rPr lang="en-US" altLang="zh-CN" baseline="0" dirty="0" smtClean="0"/>
              <a:t>3</a:t>
            </a:r>
            <a:r>
              <a:rPr lang="zh-CN" altLang="en-US" baseline="0" dirty="0" smtClean="0"/>
              <a:t>）自主研发，实现软件上的方案：</a:t>
            </a:r>
            <a:endParaRPr lang="en-US" altLang="zh-CN" baseline="0" dirty="0" smtClean="0"/>
          </a:p>
          <a:p>
            <a:r>
              <a:rPr lang="en-US" altLang="zh-CN" baseline="0" dirty="0" smtClean="0"/>
              <a:t>         </a:t>
            </a:r>
            <a:r>
              <a:rPr lang="zh-CN" altLang="en-US" baseline="0" dirty="0" smtClean="0"/>
              <a:t>（</a:t>
            </a:r>
            <a:r>
              <a:rPr lang="en-US" altLang="zh-CN" baseline="0" dirty="0" smtClean="0"/>
              <a:t>3-1</a:t>
            </a:r>
            <a:r>
              <a:rPr lang="zh-CN" altLang="en-US" baseline="0" dirty="0" smtClean="0"/>
              <a:t>）重新实现</a:t>
            </a:r>
            <a:r>
              <a:rPr lang="en-US" altLang="zh-CN" baseline="0" dirty="0" smtClean="0"/>
              <a:t>LMS</a:t>
            </a:r>
            <a:r>
              <a:rPr lang="zh-CN" altLang="en-US" baseline="0" dirty="0" smtClean="0"/>
              <a:t>等算法，完成回声消除，噪声抑制等功能：对算法开发，改进的要求较高，效果不一定好。</a:t>
            </a:r>
            <a:endParaRPr lang="en-US" altLang="zh-CN" baseline="0" dirty="0" smtClean="0"/>
          </a:p>
          <a:p>
            <a:r>
              <a:rPr lang="en-US" altLang="zh-CN" baseline="0" dirty="0" smtClean="0"/>
              <a:t>         </a:t>
            </a:r>
            <a:r>
              <a:rPr lang="zh-CN" altLang="en-US" baseline="0" dirty="0" smtClean="0"/>
              <a:t>（</a:t>
            </a:r>
            <a:r>
              <a:rPr lang="en-US" altLang="zh-CN" baseline="0" dirty="0" smtClean="0"/>
              <a:t>3-2</a:t>
            </a:r>
            <a:r>
              <a:rPr lang="zh-CN" altLang="en-US" baseline="0" dirty="0" smtClean="0"/>
              <a:t>）采用</a:t>
            </a:r>
            <a:r>
              <a:rPr lang="en-US" altLang="zh-CN" baseline="0" dirty="0" err="1" smtClean="0"/>
              <a:t>Speex</a:t>
            </a:r>
            <a:r>
              <a:rPr lang="zh-CN" altLang="en-US" baseline="0" dirty="0" smtClean="0"/>
              <a:t>开源项目</a:t>
            </a:r>
            <a:endParaRPr lang="en-US" altLang="zh-CN" baseline="0" dirty="0" smtClean="0"/>
          </a:p>
          <a:p>
            <a:r>
              <a:rPr lang="en-US" altLang="zh-CN" baseline="0" dirty="0" smtClean="0"/>
              <a:t>         </a:t>
            </a:r>
            <a:r>
              <a:rPr lang="zh-CN" altLang="en-US" baseline="0" dirty="0" smtClean="0"/>
              <a:t>（</a:t>
            </a:r>
            <a:r>
              <a:rPr lang="en-US" altLang="zh-CN" baseline="0" dirty="0" smtClean="0"/>
              <a:t>3-3</a:t>
            </a:r>
            <a:r>
              <a:rPr lang="zh-CN" altLang="en-US" baseline="0" dirty="0" smtClean="0"/>
              <a:t>）采用</a:t>
            </a:r>
            <a:r>
              <a:rPr lang="en-US" altLang="zh-CN" baseline="0" dirty="0" err="1" smtClean="0"/>
              <a:t>WebRTC</a:t>
            </a:r>
            <a:r>
              <a:rPr lang="zh-CN" altLang="en-US" baseline="0" dirty="0" smtClean="0"/>
              <a:t>开源项目</a:t>
            </a:r>
            <a:endParaRPr lang="en-US" altLang="zh-CN" baseline="0" dirty="0" smtClean="0"/>
          </a:p>
          <a:p>
            <a:r>
              <a:rPr lang="en-US" altLang="zh-CN" baseline="0" dirty="0" smtClean="0"/>
              <a:t>         </a:t>
            </a:r>
            <a:r>
              <a:rPr lang="zh-CN" altLang="en-US" baseline="0" dirty="0" smtClean="0"/>
              <a:t>（</a:t>
            </a:r>
            <a:r>
              <a:rPr lang="en-US" altLang="zh-CN" baseline="0" dirty="0" smtClean="0"/>
              <a:t>3-4</a:t>
            </a:r>
            <a:r>
              <a:rPr lang="zh-CN" altLang="en-US" baseline="0" dirty="0" smtClean="0"/>
              <a:t>）采用软件方案时，需要注意运行此功能的芯片平台的性能，功耗。</a:t>
            </a:r>
            <a:endParaRPr lang="en-US" altLang="zh-CN"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28</a:t>
            </a:fld>
            <a:endParaRPr lang="en-US" altLang="zh-CN"/>
          </a:p>
        </p:txBody>
      </p:sp>
    </p:spTree>
    <p:extLst>
      <p:ext uri="{BB962C8B-B14F-4D97-AF65-F5344CB8AC3E}">
        <p14:creationId xmlns:p14="http://schemas.microsoft.com/office/powerpoint/2010/main" val="3257553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Speex</a:t>
            </a:r>
            <a:r>
              <a:rPr lang="en-US" altLang="zh-CN" dirty="0" smtClean="0"/>
              <a:t> is based on CELP and is designed to compress voice at bitrates ranging from 2 to 44 kbps. Some of </a:t>
            </a:r>
            <a:r>
              <a:rPr lang="en-US" altLang="zh-CN" dirty="0" err="1" smtClean="0"/>
              <a:t>Speex's</a:t>
            </a:r>
            <a:r>
              <a:rPr lang="en-US" altLang="zh-CN" dirty="0" smtClean="0"/>
              <a:t> features include: </a:t>
            </a:r>
          </a:p>
          <a:p>
            <a:pPr marL="285750" indent="-285750">
              <a:buFont typeface="Wingdings" panose="05000000000000000000" pitchFamily="2" charset="2"/>
              <a:buChar char="Ø"/>
            </a:pPr>
            <a:r>
              <a:rPr lang="en-US" altLang="zh-CN" dirty="0" smtClean="0"/>
              <a:t>Narrowband (8 kHz), wideband (16 kHz), and ultra-wideband (32 kHz) compression in the same </a:t>
            </a:r>
            <a:r>
              <a:rPr lang="en-US" altLang="zh-CN" dirty="0" err="1" smtClean="0"/>
              <a:t>bitstream</a:t>
            </a:r>
            <a:r>
              <a:rPr lang="en-US" altLang="zh-CN" dirty="0" smtClean="0"/>
              <a:t> </a:t>
            </a:r>
            <a:r>
              <a:rPr lang="zh-CN" altLang="en-US" dirty="0" smtClean="0"/>
              <a:t>同等码流压缩</a:t>
            </a:r>
            <a:endParaRPr lang="en-US" altLang="zh-CN" dirty="0" smtClean="0"/>
          </a:p>
          <a:p>
            <a:pPr marL="285750" indent="-285750">
              <a:buFont typeface="Wingdings" panose="05000000000000000000" pitchFamily="2" charset="2"/>
              <a:buChar char="Ø"/>
            </a:pPr>
            <a:r>
              <a:rPr lang="en-US" altLang="zh-CN" dirty="0" smtClean="0"/>
              <a:t>Intensity stereo encoding </a:t>
            </a:r>
            <a:r>
              <a:rPr lang="zh-CN" altLang="en-US" dirty="0" smtClean="0"/>
              <a:t>强化立体编码</a:t>
            </a:r>
            <a:endParaRPr lang="en-US" altLang="zh-CN" dirty="0" smtClean="0"/>
          </a:p>
          <a:p>
            <a:pPr marL="285750" indent="-285750">
              <a:buFont typeface="Wingdings" panose="05000000000000000000" pitchFamily="2" charset="2"/>
              <a:buChar char="Ø"/>
            </a:pPr>
            <a:r>
              <a:rPr lang="en-US" altLang="zh-CN" dirty="0" smtClean="0"/>
              <a:t>Packet loss concealment  </a:t>
            </a:r>
            <a:r>
              <a:rPr lang="zh-CN" altLang="en-US" dirty="0" smtClean="0"/>
              <a:t>丢包补偿</a:t>
            </a:r>
            <a:endParaRPr lang="en-US" altLang="zh-CN" dirty="0" smtClean="0"/>
          </a:p>
          <a:p>
            <a:pPr marL="285750" indent="-285750">
              <a:buFont typeface="Wingdings" panose="05000000000000000000" pitchFamily="2" charset="2"/>
              <a:buChar char="Ø"/>
            </a:pPr>
            <a:r>
              <a:rPr lang="en-US" altLang="zh-CN" dirty="0" smtClean="0"/>
              <a:t>Variable bitrate operation (VBR) </a:t>
            </a:r>
            <a:r>
              <a:rPr lang="zh-CN" altLang="en-US" dirty="0" smtClean="0"/>
              <a:t>可变比特率</a:t>
            </a:r>
            <a:endParaRPr lang="en-US" altLang="zh-CN" dirty="0" smtClean="0"/>
          </a:p>
          <a:p>
            <a:pPr marL="285750" indent="-285750">
              <a:buFont typeface="Wingdings" panose="05000000000000000000" pitchFamily="2" charset="2"/>
              <a:buChar char="Ø"/>
            </a:pPr>
            <a:r>
              <a:rPr lang="en-US" altLang="zh-CN" dirty="0" smtClean="0"/>
              <a:t>Voice Activity Detection (VAD)  </a:t>
            </a:r>
            <a:r>
              <a:rPr lang="zh-CN" altLang="en-US" dirty="0" smtClean="0"/>
              <a:t>语音活动检测，包括静音检测</a:t>
            </a:r>
            <a:endParaRPr lang="en-US" altLang="zh-CN" dirty="0" smtClean="0"/>
          </a:p>
          <a:p>
            <a:pPr marL="285750" indent="-285750">
              <a:buFont typeface="Wingdings" panose="05000000000000000000" pitchFamily="2" charset="2"/>
              <a:buChar char="Ø"/>
            </a:pPr>
            <a:r>
              <a:rPr lang="en-US" altLang="zh-CN" dirty="0" smtClean="0"/>
              <a:t>Discontinuous Transmission (DTX)  </a:t>
            </a:r>
            <a:r>
              <a:rPr lang="zh-CN" altLang="en-US" dirty="0" smtClean="0"/>
              <a:t>断点续传</a:t>
            </a:r>
            <a:endParaRPr lang="en-US" altLang="zh-CN" dirty="0" smtClean="0"/>
          </a:p>
          <a:p>
            <a:pPr marL="285750" indent="-285750">
              <a:buFont typeface="Wingdings" panose="05000000000000000000" pitchFamily="2" charset="2"/>
              <a:buChar char="Ø"/>
            </a:pPr>
            <a:r>
              <a:rPr lang="en-US" altLang="zh-CN" dirty="0" smtClean="0"/>
              <a:t>Fixed-point port </a:t>
            </a:r>
            <a:r>
              <a:rPr lang="zh-CN" altLang="en-US" dirty="0" smtClean="0"/>
              <a:t>定点端口</a:t>
            </a:r>
            <a:endParaRPr lang="en-US" altLang="zh-CN" dirty="0" smtClean="0"/>
          </a:p>
          <a:p>
            <a:pPr marL="285750" indent="-285750">
              <a:buFont typeface="Wingdings" panose="05000000000000000000" pitchFamily="2" charset="2"/>
              <a:buChar char="Ø"/>
            </a:pPr>
            <a:r>
              <a:rPr lang="en-US" altLang="zh-CN" dirty="0" smtClean="0"/>
              <a:t>Acoustic echo canceller  </a:t>
            </a:r>
            <a:r>
              <a:rPr lang="zh-CN" altLang="en-US" dirty="0" smtClean="0"/>
              <a:t>声学回声消除</a:t>
            </a:r>
            <a:endParaRPr lang="en-US" altLang="zh-CN" dirty="0" smtClean="0"/>
          </a:p>
          <a:p>
            <a:pPr marL="285750" indent="-285750">
              <a:buFont typeface="Wingdings" panose="05000000000000000000" pitchFamily="2" charset="2"/>
              <a:buChar char="Ø"/>
            </a:pPr>
            <a:r>
              <a:rPr lang="en-US" altLang="zh-CN" dirty="0" smtClean="0"/>
              <a:t>Noise suppression</a:t>
            </a:r>
            <a:r>
              <a:rPr lang="en-US" altLang="zh-CN" baseline="0" dirty="0" smtClean="0"/>
              <a:t>  </a:t>
            </a:r>
            <a:r>
              <a:rPr lang="zh-CN" altLang="en-US" baseline="0" dirty="0" smtClean="0"/>
              <a:t>噪声抑制</a:t>
            </a:r>
            <a:endParaRPr lang="en-US" altLang="zh-CN" baseline="0" dirty="0" smtClean="0"/>
          </a:p>
          <a:p>
            <a:pPr marL="285750" indent="-285750">
              <a:buFont typeface="Wingdings" panose="05000000000000000000" pitchFamily="2" charset="2"/>
              <a:buChar char="Ø"/>
            </a:pPr>
            <a:r>
              <a:rPr lang="zh-CN" altLang="en-US" baseline="0" dirty="0" smtClean="0"/>
              <a:t>当前</a:t>
            </a:r>
            <a:r>
              <a:rPr lang="en-US" altLang="zh-CN" baseline="0" dirty="0" err="1" smtClean="0"/>
              <a:t>Speex</a:t>
            </a:r>
            <a:r>
              <a:rPr lang="zh-CN" altLang="en-US" baseline="0" dirty="0" smtClean="0"/>
              <a:t>已经被</a:t>
            </a:r>
            <a:r>
              <a:rPr lang="en-US" altLang="zh-CN" dirty="0" smtClean="0"/>
              <a:t>Opus</a:t>
            </a:r>
            <a:r>
              <a:rPr lang="zh-CN" altLang="en-US" dirty="0" smtClean="0"/>
              <a:t>替代，根据</a:t>
            </a:r>
            <a:r>
              <a:rPr lang="en-US" altLang="zh-CN" dirty="0" err="1" smtClean="0"/>
              <a:t>Speex</a:t>
            </a:r>
            <a:r>
              <a:rPr lang="zh-CN" altLang="en-US" dirty="0" smtClean="0"/>
              <a:t>官方的说法，</a:t>
            </a:r>
            <a:r>
              <a:rPr lang="en-US" altLang="zh-CN" dirty="0" smtClean="0"/>
              <a:t>Opus</a:t>
            </a:r>
            <a:r>
              <a:rPr lang="zh-CN" altLang="en-US" dirty="0" smtClean="0"/>
              <a:t>在各个方面都优于</a:t>
            </a:r>
            <a:r>
              <a:rPr lang="en-US" altLang="zh-CN" dirty="0" err="1" smtClean="0"/>
              <a:t>Speex</a:t>
            </a:r>
            <a:r>
              <a:rPr lang="zh-CN" altLang="en-US" dirty="0" smtClean="0"/>
              <a:t>。</a:t>
            </a:r>
            <a:endParaRPr lang="en-US" altLang="zh-CN" dirty="0" smtClean="0"/>
          </a:p>
          <a:p>
            <a:pPr marL="0" indent="0">
              <a:buFont typeface="Wingdings" panose="05000000000000000000" pitchFamily="2" charset="2"/>
              <a:buNone/>
            </a:pPr>
            <a:endParaRPr lang="en-US" altLang="zh-CN" baseline="0" dirty="0" smtClean="0"/>
          </a:p>
          <a:p>
            <a:pPr marL="0" indent="0">
              <a:buFont typeface="Wingdings" panose="05000000000000000000" pitchFamily="2" charset="2"/>
              <a:buNone/>
            </a:pPr>
            <a:r>
              <a:rPr lang="zh-CN" altLang="en-US" baseline="0" dirty="0" smtClean="0"/>
              <a:t>可参考链接：</a:t>
            </a:r>
            <a:r>
              <a:rPr lang="en-US" altLang="zh-CN" baseline="0" dirty="0" smtClean="0"/>
              <a:t>https://www.cnblogs.com/gaoyaguo/p/5032920.html</a:t>
            </a:r>
          </a:p>
          <a:p>
            <a:pPr marL="0" indent="0">
              <a:buFont typeface="Wingdings" panose="05000000000000000000" pitchFamily="2" charset="2"/>
              <a:buNone/>
            </a:pPr>
            <a:endParaRPr lang="en-US" altLang="zh-CN" baseline="0" dirty="0" smtClean="0"/>
          </a:p>
          <a:p>
            <a:pPr marL="0" marR="0" indent="0" algn="l" defTabSz="608013"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baseline="0" dirty="0" smtClean="0"/>
              <a:t>个人觉得</a:t>
            </a:r>
            <a:r>
              <a:rPr lang="en-US" altLang="zh-CN" baseline="0" dirty="0" err="1" smtClean="0"/>
              <a:t>Speex</a:t>
            </a:r>
            <a:r>
              <a:rPr lang="zh-CN" altLang="en-US" baseline="0" dirty="0" smtClean="0"/>
              <a:t>既然是以音频编码为主要目标的开源项目，在 声学回声消除，噪声抑制等语音功能方面表现一般，就容易理解了。</a:t>
            </a:r>
            <a:endParaRPr lang="en-US" altLang="zh-CN"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29</a:t>
            </a:fld>
            <a:endParaRPr lang="en-US" altLang="zh-CN"/>
          </a:p>
        </p:txBody>
      </p:sp>
    </p:spTree>
    <p:extLst>
      <p:ext uri="{BB962C8B-B14F-4D97-AF65-F5344CB8AC3E}">
        <p14:creationId xmlns:p14="http://schemas.microsoft.com/office/powerpoint/2010/main" val="2731607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源代码网址：</a:t>
            </a:r>
            <a:endParaRPr lang="en-US" altLang="zh-CN" baseline="0" dirty="0" smtClean="0"/>
          </a:p>
          <a:p>
            <a:pPr marL="0" marR="0" indent="0" algn="l" defTabSz="608013" rtl="0" eaLnBrk="0" fontAlgn="base" latinLnBrk="0" hangingPunct="0">
              <a:lnSpc>
                <a:spcPct val="100000"/>
              </a:lnSpc>
              <a:spcBef>
                <a:spcPct val="30000"/>
              </a:spcBef>
              <a:spcAft>
                <a:spcPct val="0"/>
              </a:spcAft>
              <a:buClrTx/>
              <a:buSzTx/>
              <a:buFontTx/>
              <a:buNone/>
              <a:tabLst/>
              <a:defRPr/>
            </a:pPr>
            <a:r>
              <a:rPr lang="en-US" altLang="zh-CN" dirty="0" smtClean="0"/>
              <a:t>https://webrtc.googlesource.com/src</a:t>
            </a:r>
            <a:endParaRPr lang="en-US" altLang="zh-CN" baseline="0" dirty="0" smtClean="0"/>
          </a:p>
          <a:p>
            <a:endParaRPr lang="en-US" altLang="zh-CN" baseline="0" dirty="0" smtClean="0"/>
          </a:p>
          <a:p>
            <a:r>
              <a:rPr lang="en-US" altLang="zh-CN" baseline="0" dirty="0" smtClean="0"/>
              <a:t>Native </a:t>
            </a:r>
            <a:r>
              <a:rPr lang="zh-CN" altLang="en-US" baseline="0" dirty="0" smtClean="0"/>
              <a:t>层代码下载 （可以不经由</a:t>
            </a:r>
            <a:r>
              <a:rPr lang="en-US" altLang="zh-CN" baseline="0" dirty="0" err="1" smtClean="0"/>
              <a:t>googlesource</a:t>
            </a:r>
            <a:r>
              <a:rPr lang="en-US" altLang="zh-CN" baseline="0" dirty="0" smtClean="0"/>
              <a:t>, </a:t>
            </a:r>
            <a:r>
              <a:rPr lang="zh-CN" altLang="en-US" baseline="0" dirty="0" smtClean="0"/>
              <a:t>在</a:t>
            </a:r>
            <a:r>
              <a:rPr lang="en-US" altLang="zh-CN" baseline="0" dirty="0" err="1" smtClean="0"/>
              <a:t>github</a:t>
            </a:r>
            <a:r>
              <a:rPr lang="zh-CN" altLang="en-US" baseline="0" dirty="0" smtClean="0"/>
              <a:t>上查找，但不确定代码是否完整，是否最新）</a:t>
            </a:r>
          </a:p>
          <a:p>
            <a:r>
              <a:rPr lang="en-US" altLang="zh-CN" baseline="0" dirty="0" smtClean="0"/>
              <a:t>https://github.com/undali/webrtc_audio</a:t>
            </a:r>
          </a:p>
          <a:p>
            <a:r>
              <a:rPr lang="en-US" altLang="zh-CN" baseline="0" dirty="0" smtClean="0"/>
              <a:t>https://github.com/JumpingYang001/webrtc</a:t>
            </a:r>
          </a:p>
          <a:p>
            <a:r>
              <a:rPr lang="en-US" altLang="zh-CN" baseline="0" dirty="0" smtClean="0"/>
              <a:t>https://github.com/ibaoger/webrtc</a:t>
            </a:r>
          </a:p>
          <a:p>
            <a:endParaRPr lang="en-US" altLang="zh-CN" baseline="0" dirty="0" smtClean="0"/>
          </a:p>
          <a:p>
            <a:endParaRPr lang="en-US" altLang="zh-CN" baseline="0" dirty="0" smtClean="0"/>
          </a:p>
          <a:p>
            <a:r>
              <a:rPr lang="en-US" altLang="zh-CN" dirty="0" err="1" smtClean="0"/>
              <a:t>WebRTC</a:t>
            </a:r>
            <a:r>
              <a:rPr lang="zh-CN" altLang="en-US" dirty="0" smtClean="0"/>
              <a:t>的优点：</a:t>
            </a:r>
            <a:br>
              <a:rPr lang="zh-CN" altLang="en-US" dirty="0" smtClean="0"/>
            </a:br>
            <a:r>
              <a:rPr lang="en-US" altLang="zh-CN" dirty="0" smtClean="0"/>
              <a:t>1. </a:t>
            </a:r>
            <a:r>
              <a:rPr lang="zh-CN" altLang="en-US" dirty="0" smtClean="0"/>
              <a:t>方便。现在</a:t>
            </a:r>
            <a:r>
              <a:rPr lang="en-US" altLang="zh-CN" dirty="0" err="1" smtClean="0"/>
              <a:t>WebRTC</a:t>
            </a:r>
            <a:r>
              <a:rPr lang="zh-CN" altLang="en-US" dirty="0" smtClean="0"/>
              <a:t>技术内置于浏览器中，用户不需要使用任何插件或者软件就能通过浏览器来实现实时通信。</a:t>
            </a:r>
            <a:endParaRPr lang="en-US" altLang="zh-CN" dirty="0" smtClean="0"/>
          </a:p>
          <a:p>
            <a:r>
              <a:rPr lang="en-US" altLang="zh-CN" dirty="0" smtClean="0"/>
              <a:t>2. </a:t>
            </a:r>
            <a:r>
              <a:rPr lang="zh-CN" altLang="en-US" dirty="0" smtClean="0"/>
              <a:t>开源。开源后，开发者使用简单的</a:t>
            </a:r>
            <a:r>
              <a:rPr lang="en-US" altLang="zh-CN" dirty="0" smtClean="0"/>
              <a:t>HTML</a:t>
            </a:r>
            <a:r>
              <a:rPr lang="zh-CN" altLang="en-US" dirty="0" smtClean="0"/>
              <a:t>标签和 </a:t>
            </a:r>
            <a:r>
              <a:rPr lang="en-US" altLang="zh-CN" dirty="0" smtClean="0"/>
              <a:t>JavaScript</a:t>
            </a:r>
            <a:r>
              <a:rPr lang="en-US" altLang="zh-CN" baseline="0" dirty="0" smtClean="0"/>
              <a:t> </a:t>
            </a:r>
            <a:r>
              <a:rPr lang="en-US" altLang="zh-CN" dirty="0" smtClean="0"/>
              <a:t>API</a:t>
            </a:r>
            <a:r>
              <a:rPr lang="zh-CN" altLang="en-US" dirty="0" smtClean="0"/>
              <a:t>就能够实现</a:t>
            </a:r>
            <a:r>
              <a:rPr lang="en-US" altLang="zh-CN" dirty="0" smtClean="0"/>
              <a:t>Web</a:t>
            </a:r>
            <a:r>
              <a:rPr lang="zh-CN" altLang="en-US" dirty="0" smtClean="0"/>
              <a:t>音</a:t>
            </a:r>
            <a:r>
              <a:rPr lang="en-US" altLang="zh-CN" dirty="0" smtClean="0"/>
              <a:t>/</a:t>
            </a:r>
            <a:r>
              <a:rPr lang="zh-CN" altLang="en-US" dirty="0" smtClean="0"/>
              <a:t>视频通信的功能。</a:t>
            </a:r>
            <a:br>
              <a:rPr lang="zh-CN" altLang="en-US" dirty="0" smtClean="0"/>
            </a:br>
            <a:r>
              <a:rPr lang="en-US" altLang="zh-CN" dirty="0" smtClean="0"/>
              <a:t>3. </a:t>
            </a:r>
            <a:r>
              <a:rPr lang="zh-CN" altLang="en-US" dirty="0" smtClean="0"/>
              <a:t>免费。虽然</a:t>
            </a:r>
            <a:r>
              <a:rPr lang="en-US" altLang="zh-CN" dirty="0" err="1" smtClean="0"/>
              <a:t>WebRTC</a:t>
            </a:r>
            <a:r>
              <a:rPr lang="zh-CN" altLang="en-US" dirty="0" smtClean="0"/>
              <a:t>技术已经较为成熟，其集成了最佳的音</a:t>
            </a:r>
            <a:r>
              <a:rPr lang="en-US" altLang="zh-CN" dirty="0" smtClean="0"/>
              <a:t>/</a:t>
            </a:r>
            <a:r>
              <a:rPr lang="zh-CN" altLang="en-US" dirty="0" smtClean="0"/>
              <a:t>视频引擎，十分先进的</a:t>
            </a:r>
            <a:r>
              <a:rPr lang="en-US" altLang="zh-CN" dirty="0" smtClean="0"/>
              <a:t>codec</a:t>
            </a:r>
            <a:r>
              <a:rPr lang="zh-CN" altLang="en-US" dirty="0" smtClean="0"/>
              <a:t>，但是</a:t>
            </a:r>
            <a:r>
              <a:rPr lang="en-US" altLang="zh-CN" dirty="0" smtClean="0"/>
              <a:t>Google</a:t>
            </a:r>
            <a:r>
              <a:rPr lang="zh-CN" altLang="en-US" dirty="0" smtClean="0"/>
              <a:t>对于这些技术不收取任何费用。</a:t>
            </a:r>
            <a:br>
              <a:rPr lang="zh-CN" altLang="en-US" dirty="0" smtClean="0"/>
            </a:br>
            <a:r>
              <a:rPr lang="en-US" altLang="zh-CN" dirty="0" smtClean="0"/>
              <a:t>4. </a:t>
            </a:r>
            <a:r>
              <a:rPr lang="zh-CN" altLang="en-US" dirty="0" smtClean="0"/>
              <a:t>强大的打洞能力。</a:t>
            </a:r>
            <a:r>
              <a:rPr lang="en-US" altLang="zh-CN" dirty="0" err="1" smtClean="0"/>
              <a:t>WebRTC</a:t>
            </a:r>
            <a:r>
              <a:rPr lang="zh-CN" altLang="en-US" dirty="0" smtClean="0"/>
              <a:t>技术包含了使用 </a:t>
            </a:r>
            <a:r>
              <a:rPr lang="en-US" altLang="zh-CN" dirty="0" smtClean="0"/>
              <a:t>STUN</a:t>
            </a:r>
            <a:r>
              <a:rPr lang="zh-CN" altLang="en-US" dirty="0" smtClean="0"/>
              <a:t>、 </a:t>
            </a:r>
            <a:r>
              <a:rPr lang="en-US" altLang="zh-CN" dirty="0" smtClean="0"/>
              <a:t>ICE</a:t>
            </a:r>
            <a:r>
              <a:rPr lang="zh-CN" altLang="en-US" dirty="0" smtClean="0"/>
              <a:t>、 </a:t>
            </a:r>
            <a:r>
              <a:rPr lang="en-US" altLang="zh-CN" dirty="0" smtClean="0"/>
              <a:t>TURN</a:t>
            </a:r>
            <a:r>
              <a:rPr lang="zh-CN" altLang="en-US" dirty="0" smtClean="0"/>
              <a:t>、</a:t>
            </a:r>
            <a:r>
              <a:rPr lang="en-US" altLang="zh-CN" dirty="0" smtClean="0"/>
              <a:t>RTP-over-TCP</a:t>
            </a:r>
            <a:r>
              <a:rPr lang="zh-CN" altLang="en-US" dirty="0" smtClean="0"/>
              <a:t>的关键</a:t>
            </a:r>
            <a:r>
              <a:rPr lang="en-US" altLang="zh-CN" dirty="0" smtClean="0"/>
              <a:t>NAT</a:t>
            </a:r>
            <a:r>
              <a:rPr lang="zh-CN" altLang="en-US" dirty="0" smtClean="0"/>
              <a:t>和防火墙穿透技术，并支持代理。 </a:t>
            </a:r>
            <a:endParaRPr lang="en-US" altLang="zh-CN" dirty="0" smtClean="0"/>
          </a:p>
          <a:p>
            <a:endParaRPr lang="zh-CN" altLang="en-US" dirty="0" smtClean="0"/>
          </a:p>
          <a:p>
            <a:r>
              <a:rPr lang="en-US" altLang="zh-CN" dirty="0" err="1" smtClean="0"/>
              <a:t>WebRTC</a:t>
            </a:r>
            <a:r>
              <a:rPr lang="zh-CN" altLang="en-US" dirty="0" smtClean="0"/>
              <a:t>的缺点：</a:t>
            </a:r>
            <a:br>
              <a:rPr lang="zh-CN" altLang="en-US" dirty="0" smtClean="0"/>
            </a:br>
            <a:r>
              <a:rPr lang="en-US" altLang="zh-CN" dirty="0" smtClean="0"/>
              <a:t>1. </a:t>
            </a:r>
            <a:r>
              <a:rPr lang="zh-CN" altLang="en-US" dirty="0" smtClean="0"/>
              <a:t>缺乏服务器方案的设计和部署。</a:t>
            </a:r>
            <a:br>
              <a:rPr lang="zh-CN" altLang="en-US" dirty="0" smtClean="0"/>
            </a:br>
            <a:r>
              <a:rPr lang="en-US" altLang="zh-CN" dirty="0" smtClean="0"/>
              <a:t>2. </a:t>
            </a:r>
            <a:r>
              <a:rPr lang="zh-CN" altLang="en-US" dirty="0" smtClean="0"/>
              <a:t>传输质量难以保证。</a:t>
            </a:r>
            <a:r>
              <a:rPr lang="en-US" altLang="zh-CN" dirty="0" err="1" smtClean="0"/>
              <a:t>WebRTC</a:t>
            </a:r>
            <a:r>
              <a:rPr lang="zh-CN" altLang="en-US" dirty="0" smtClean="0"/>
              <a:t>的传输设计基于</a:t>
            </a:r>
            <a:r>
              <a:rPr lang="en-US" altLang="zh-CN" dirty="0" smtClean="0"/>
              <a:t>P2P</a:t>
            </a:r>
            <a:r>
              <a:rPr lang="zh-CN" altLang="en-US" dirty="0" smtClean="0"/>
              <a:t>，难以保障传输质量，优化手段也有限，只能做一些端到端的优化，难以应对复杂的互联网环境。比如对跨地区、跨运营商、低带宽、高丢包等场景下的传输质量基本是靠天吃饭，而这恰恰是国内互联网应用的典型场景。</a:t>
            </a:r>
            <a:br>
              <a:rPr lang="zh-CN" altLang="en-US" dirty="0" smtClean="0"/>
            </a:br>
            <a:r>
              <a:rPr lang="en-US" altLang="zh-CN" dirty="0" smtClean="0"/>
              <a:t>2. </a:t>
            </a:r>
            <a:r>
              <a:rPr lang="en-US" altLang="zh-CN" dirty="0" err="1" smtClean="0"/>
              <a:t>WebRTC</a:t>
            </a:r>
            <a:r>
              <a:rPr lang="zh-CN" altLang="en-US" dirty="0" smtClean="0"/>
              <a:t>比较适合一对一的单聊，虽然功能上可以扩展实现群聊，但是没有针对群聊，特别是超大群聊进行任何优化。</a:t>
            </a:r>
            <a:br>
              <a:rPr lang="zh-CN" altLang="en-US" dirty="0" smtClean="0"/>
            </a:br>
            <a:r>
              <a:rPr lang="en-US" altLang="zh-CN" dirty="0" smtClean="0"/>
              <a:t>3. </a:t>
            </a:r>
            <a:r>
              <a:rPr lang="zh-CN" altLang="en-US" dirty="0" smtClean="0"/>
              <a:t>设备端适配，如回声、录音失败等问题层出不穷。这一点在安卓设备上尤为突出。由于安卓设备厂商众多，每个厂商都会在标准的安卓框架上进行定制化，导致很多可用性问题（访问麦克风失败）和质量问题（如回声、啸叫）。</a:t>
            </a:r>
            <a:br>
              <a:rPr lang="zh-CN" altLang="en-US" dirty="0" smtClean="0"/>
            </a:br>
            <a:r>
              <a:rPr lang="en-US" altLang="zh-CN" dirty="0" smtClean="0"/>
              <a:t>4. </a:t>
            </a:r>
            <a:r>
              <a:rPr lang="zh-CN" altLang="en-US" dirty="0" smtClean="0"/>
              <a:t>对</a:t>
            </a:r>
            <a:r>
              <a:rPr lang="en-US" altLang="zh-CN" dirty="0" smtClean="0"/>
              <a:t>Native</a:t>
            </a:r>
            <a:r>
              <a:rPr lang="zh-CN" altLang="en-US" dirty="0" smtClean="0"/>
              <a:t>开发支持不够。</a:t>
            </a:r>
            <a:r>
              <a:rPr lang="en-US" altLang="zh-CN" dirty="0" err="1" smtClean="0"/>
              <a:t>WebRTC</a:t>
            </a:r>
            <a:r>
              <a:rPr lang="zh-CN" altLang="en-US" dirty="0" smtClean="0"/>
              <a:t>顾名思义，主要面向</a:t>
            </a:r>
            <a:r>
              <a:rPr lang="en-US" altLang="zh-CN" dirty="0" smtClean="0"/>
              <a:t>Web</a:t>
            </a:r>
            <a:r>
              <a:rPr lang="zh-CN" altLang="en-US" dirty="0" smtClean="0"/>
              <a:t>应用，虽然也可以用于</a:t>
            </a:r>
            <a:r>
              <a:rPr lang="en-US" altLang="zh-CN" dirty="0" smtClean="0"/>
              <a:t>Native</a:t>
            </a:r>
            <a:r>
              <a:rPr lang="zh-CN" altLang="en-US" dirty="0" smtClean="0"/>
              <a:t>开发，但是由于涉及到的领域知识（音视频采集、处理、编解码、实时传输等）较多，整个框架设计比较复杂，</a:t>
            </a:r>
            <a:r>
              <a:rPr lang="en-US" altLang="zh-CN" dirty="0" smtClean="0"/>
              <a:t>API</a:t>
            </a:r>
            <a:r>
              <a:rPr lang="zh-CN" altLang="en-US" dirty="0" smtClean="0"/>
              <a:t>粒度也比较细，导致连工程项目的编译都不是一件容易的事。 </a:t>
            </a:r>
            <a:endParaRPr lang="en-US" altLang="zh-CN" dirty="0" smtClean="0"/>
          </a:p>
          <a:p>
            <a:endParaRPr lang="zh-CN" altLang="en-US" dirty="0" smtClean="0"/>
          </a:p>
          <a:p>
            <a:r>
              <a:rPr lang="zh-CN" altLang="en-US" dirty="0" smtClean="0"/>
              <a:t>可见，</a:t>
            </a:r>
            <a:r>
              <a:rPr lang="en-US" altLang="zh-CN" dirty="0" err="1" smtClean="0"/>
              <a:t>WebRTC</a:t>
            </a:r>
            <a:r>
              <a:rPr lang="zh-CN" altLang="en-US" dirty="0" smtClean="0"/>
              <a:t>是一个优缺点兼有的技术，在拥有诱人的优点的同时，其缺点也十分的严重。在进行</a:t>
            </a:r>
            <a:r>
              <a:rPr lang="en-US" altLang="zh-CN" dirty="0" err="1" smtClean="0"/>
              <a:t>WebRTC</a:t>
            </a:r>
            <a:r>
              <a:rPr lang="zh-CN" altLang="en-US" dirty="0" smtClean="0"/>
              <a:t>的开发之前，请根据自身的情况来决定是自主开发还是使用第三方</a:t>
            </a:r>
            <a:r>
              <a:rPr lang="en-US" altLang="zh-CN" dirty="0" smtClean="0"/>
              <a:t>SDK</a:t>
            </a:r>
            <a:r>
              <a:rPr lang="zh-CN" altLang="en-US" dirty="0" smtClean="0"/>
              <a:t>。 </a:t>
            </a:r>
            <a:endParaRPr lang="en-US" altLang="zh-CN" dirty="0" smtClean="0"/>
          </a:p>
          <a:p>
            <a:endParaRPr lang="en-US" altLang="zh-CN" dirty="0" smtClean="0"/>
          </a:p>
          <a:p>
            <a:r>
              <a:rPr lang="zh-CN" altLang="en-US" dirty="0" smtClean="0"/>
              <a:t>（参考：</a:t>
            </a:r>
            <a:r>
              <a:rPr lang="en-US" altLang="zh-CN" dirty="0" smtClean="0"/>
              <a:t>http://webrtc.org.cn/webrtc-goodorbad/</a:t>
            </a:r>
            <a:r>
              <a:rPr lang="zh-CN" altLang="en-US" dirty="0" smtClean="0"/>
              <a:t>）</a:t>
            </a:r>
          </a:p>
          <a:p>
            <a:endParaRPr lang="en-US" altLang="zh-CN"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30</a:t>
            </a:fld>
            <a:endParaRPr lang="en-US" altLang="zh-CN"/>
          </a:p>
        </p:txBody>
      </p:sp>
    </p:spTree>
    <p:extLst>
      <p:ext uri="{BB962C8B-B14F-4D97-AF65-F5344CB8AC3E}">
        <p14:creationId xmlns:p14="http://schemas.microsoft.com/office/powerpoint/2010/main" val="2410308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一、</a:t>
            </a:r>
            <a:r>
              <a:rPr lang="en-US" altLang="zh-CN" baseline="0" dirty="0" err="1" smtClean="0"/>
              <a:t>speex</a:t>
            </a:r>
            <a:r>
              <a:rPr lang="en-US" altLang="zh-CN" baseline="0" dirty="0" smtClean="0"/>
              <a:t> </a:t>
            </a:r>
            <a:r>
              <a:rPr lang="en-US" altLang="zh-CN" baseline="0" dirty="0" err="1" smtClean="0"/>
              <a:t>aec</a:t>
            </a:r>
            <a:endParaRPr lang="en-US" altLang="zh-CN" baseline="0" dirty="0" smtClean="0"/>
          </a:p>
          <a:p>
            <a:endParaRPr lang="en-US" altLang="zh-CN" baseline="0" dirty="0" smtClean="0"/>
          </a:p>
          <a:p>
            <a:r>
              <a:rPr lang="en-US" altLang="zh-CN" baseline="0" dirty="0" smtClean="0"/>
              <a:t>1</a:t>
            </a:r>
            <a:r>
              <a:rPr lang="zh-CN" altLang="en-US" baseline="0" dirty="0" smtClean="0"/>
              <a:t>、没有</a:t>
            </a:r>
            <a:r>
              <a:rPr lang="en-US" altLang="zh-CN" baseline="0" dirty="0" smtClean="0"/>
              <a:t>NLP</a:t>
            </a:r>
          </a:p>
          <a:p>
            <a:r>
              <a:rPr lang="en-US" altLang="zh-CN" baseline="0" dirty="0" smtClean="0"/>
              <a:t>2</a:t>
            </a:r>
            <a:r>
              <a:rPr lang="zh-CN" altLang="en-US" baseline="0" dirty="0" smtClean="0"/>
              <a:t>、只考虑实时</a:t>
            </a:r>
            <a:r>
              <a:rPr lang="en-US" altLang="zh-CN" baseline="0" dirty="0" smtClean="0"/>
              <a:t>DSP</a:t>
            </a:r>
            <a:r>
              <a:rPr lang="zh-CN" altLang="en-US" baseline="0" dirty="0" smtClean="0"/>
              <a:t>系统，即是没有延时对齐等</a:t>
            </a:r>
          </a:p>
          <a:p>
            <a:r>
              <a:rPr lang="en-US" altLang="zh-CN" baseline="0" dirty="0" smtClean="0"/>
              <a:t>3</a:t>
            </a:r>
            <a:r>
              <a:rPr lang="zh-CN" altLang="en-US" baseline="0" dirty="0" smtClean="0"/>
              <a:t>、自适应滤波（</a:t>
            </a:r>
            <a:r>
              <a:rPr lang="en-US" altLang="zh-CN" baseline="0" dirty="0" smtClean="0"/>
              <a:t>MDF</a:t>
            </a:r>
            <a:r>
              <a:rPr lang="zh-CN" altLang="en-US" baseline="0" dirty="0" smtClean="0"/>
              <a:t>）使用双滤波器结构，自适应滤波器因子自动更新</a:t>
            </a:r>
          </a:p>
          <a:p>
            <a:endParaRPr lang="zh-CN" altLang="en-US" baseline="0" dirty="0" smtClean="0"/>
          </a:p>
          <a:p>
            <a:r>
              <a:rPr lang="zh-CN" altLang="en-US" baseline="0" dirty="0" smtClean="0"/>
              <a:t>二、</a:t>
            </a:r>
            <a:r>
              <a:rPr lang="en-US" altLang="zh-CN" baseline="0" dirty="0" err="1" smtClean="0"/>
              <a:t>webrtc</a:t>
            </a:r>
            <a:r>
              <a:rPr lang="en-US" altLang="zh-CN" baseline="0" dirty="0" smtClean="0"/>
              <a:t> </a:t>
            </a:r>
            <a:r>
              <a:rPr lang="en-US" altLang="zh-CN" baseline="0" dirty="0" err="1" smtClean="0"/>
              <a:t>aec</a:t>
            </a:r>
            <a:endParaRPr lang="en-US" altLang="zh-CN" baseline="0" dirty="0" smtClean="0"/>
          </a:p>
          <a:p>
            <a:endParaRPr lang="en-US" altLang="zh-CN" baseline="0" dirty="0" smtClean="0"/>
          </a:p>
          <a:p>
            <a:r>
              <a:rPr lang="en-US" altLang="zh-CN" baseline="0" dirty="0" smtClean="0"/>
              <a:t>1</a:t>
            </a:r>
            <a:r>
              <a:rPr lang="zh-CN" altLang="en-US" baseline="0" dirty="0" smtClean="0"/>
              <a:t>、双讲检测没有，双讲时远端的声音会消没了</a:t>
            </a:r>
          </a:p>
          <a:p>
            <a:r>
              <a:rPr lang="en-US" altLang="zh-CN" baseline="0" dirty="0" smtClean="0"/>
              <a:t>2</a:t>
            </a:r>
            <a:r>
              <a:rPr lang="zh-CN" altLang="en-US" baseline="0" dirty="0" smtClean="0"/>
              <a:t>、</a:t>
            </a:r>
            <a:r>
              <a:rPr lang="en-US" altLang="zh-CN" baseline="0" dirty="0" smtClean="0"/>
              <a:t>PBFDAF</a:t>
            </a:r>
            <a:r>
              <a:rPr lang="zh-CN" altLang="en-US" baseline="0" dirty="0" smtClean="0"/>
              <a:t>，固定自适应因子 </a:t>
            </a:r>
            <a:r>
              <a:rPr lang="en-US" altLang="zh-CN" baseline="0" dirty="0" smtClean="0"/>
              <a:t>0.6</a:t>
            </a:r>
          </a:p>
          <a:p>
            <a:r>
              <a:rPr lang="en-US" altLang="zh-CN" baseline="0" dirty="0" smtClean="0"/>
              <a:t>3</a:t>
            </a:r>
            <a:r>
              <a:rPr lang="zh-CN" altLang="en-US" baseline="0" dirty="0" smtClean="0"/>
              <a:t>、抑制是使用相关性技术，近端误差，近端远端，由低频段相关性参数求出</a:t>
            </a:r>
            <a:r>
              <a:rPr lang="en-US" altLang="zh-CN" baseline="0" dirty="0" smtClean="0"/>
              <a:t>gain</a:t>
            </a:r>
            <a:r>
              <a:rPr lang="zh-CN" altLang="en-US" baseline="0" dirty="0" smtClean="0"/>
              <a:t>值</a:t>
            </a:r>
          </a:p>
          <a:p>
            <a:endParaRPr lang="zh-CN" altLang="en-US" baseline="0" dirty="0" smtClean="0"/>
          </a:p>
          <a:p>
            <a:r>
              <a:rPr lang="zh-CN" altLang="en-US" baseline="0" dirty="0" smtClean="0"/>
              <a:t>对于</a:t>
            </a:r>
            <a:r>
              <a:rPr lang="en-US" altLang="zh-CN" baseline="0" dirty="0" err="1" smtClean="0"/>
              <a:t>aec</a:t>
            </a:r>
            <a:r>
              <a:rPr lang="zh-CN" altLang="en-US" baseline="0" dirty="0" smtClean="0"/>
              <a:t>，</a:t>
            </a:r>
            <a:r>
              <a:rPr lang="en-US" altLang="zh-CN" baseline="0" dirty="0" err="1" smtClean="0"/>
              <a:t>webrtc</a:t>
            </a:r>
            <a:r>
              <a:rPr lang="zh-CN" altLang="en-US" baseline="0" dirty="0" smtClean="0"/>
              <a:t>主要依赖非线性滤波处理</a:t>
            </a:r>
            <a:r>
              <a:rPr lang="en-US" altLang="zh-CN" baseline="0" dirty="0" smtClean="0"/>
              <a:t>NLP</a:t>
            </a:r>
            <a:r>
              <a:rPr lang="zh-CN" altLang="en-US" baseline="0" dirty="0" smtClean="0"/>
              <a:t>，</a:t>
            </a:r>
            <a:r>
              <a:rPr lang="en-US" altLang="zh-CN" baseline="0" dirty="0" err="1" smtClean="0"/>
              <a:t>speex</a:t>
            </a:r>
            <a:r>
              <a:rPr lang="zh-CN" altLang="en-US" baseline="0" dirty="0" smtClean="0"/>
              <a:t>主要是自适应滤波器（双滤波器）</a:t>
            </a:r>
          </a:p>
          <a:p>
            <a:endParaRPr lang="zh-CN" altLang="en-US" baseline="0" dirty="0" smtClean="0"/>
          </a:p>
          <a:p>
            <a:r>
              <a:rPr lang="zh-CN" altLang="en-US" baseline="0" dirty="0" smtClean="0"/>
              <a:t>三、实际效果对比：</a:t>
            </a:r>
            <a:endParaRPr lang="en-US" altLang="zh-CN" baseline="0" dirty="0" smtClean="0"/>
          </a:p>
          <a:p>
            <a:r>
              <a:rPr lang="en-US" altLang="zh-CN" baseline="0" dirty="0" smtClean="0"/>
              <a:t>1</a:t>
            </a:r>
            <a:r>
              <a:rPr lang="zh-CN" altLang="en-US" baseline="0" dirty="0" smtClean="0"/>
              <a:t>、如果样本非线性不严重，两者的效果都不错</a:t>
            </a:r>
            <a:endParaRPr lang="en-US" altLang="zh-CN" baseline="0" dirty="0" smtClean="0"/>
          </a:p>
          <a:p>
            <a:r>
              <a:rPr lang="en-US" altLang="zh-CN" baseline="0" dirty="0" smtClean="0"/>
              <a:t>2</a:t>
            </a:r>
            <a:r>
              <a:rPr lang="zh-CN" altLang="en-US" baseline="0" dirty="0" smtClean="0"/>
              <a:t>、对于非线性样本，</a:t>
            </a:r>
            <a:r>
              <a:rPr lang="en-US" altLang="zh-CN" baseline="0" dirty="0" err="1" smtClean="0"/>
              <a:t>speex</a:t>
            </a:r>
            <a:r>
              <a:rPr lang="zh-CN" altLang="en-US" baseline="0" dirty="0" smtClean="0"/>
              <a:t>效果较差，</a:t>
            </a:r>
            <a:r>
              <a:rPr lang="en-US" altLang="zh-CN" baseline="0" dirty="0" err="1" smtClean="0"/>
              <a:t>webrtc</a:t>
            </a:r>
            <a:r>
              <a:rPr lang="zh-CN" altLang="en-US" baseline="0" dirty="0" smtClean="0"/>
              <a:t>的效果好</a:t>
            </a:r>
            <a:endParaRPr lang="en-US" altLang="zh-CN" baseline="0" dirty="0" smtClean="0"/>
          </a:p>
          <a:p>
            <a:r>
              <a:rPr lang="en-US" altLang="zh-CN" baseline="0" dirty="0" smtClean="0"/>
              <a:t>3</a:t>
            </a:r>
            <a:r>
              <a:rPr lang="zh-CN" altLang="en-US" baseline="0" dirty="0" smtClean="0"/>
              <a:t>、双讲时，</a:t>
            </a:r>
            <a:r>
              <a:rPr lang="en-US" altLang="zh-CN" baseline="0" dirty="0" err="1" smtClean="0"/>
              <a:t>webrtc</a:t>
            </a:r>
            <a:r>
              <a:rPr lang="zh-CN" altLang="en-US" baseline="0" dirty="0" smtClean="0"/>
              <a:t>出来的音质就很差，有吃音现象。</a:t>
            </a:r>
          </a:p>
          <a:p>
            <a:r>
              <a:rPr lang="en-US" altLang="zh-CN" baseline="0" dirty="0" smtClean="0"/>
              <a:t>4</a:t>
            </a:r>
            <a:r>
              <a:rPr lang="zh-CN" altLang="en-US" baseline="0" dirty="0" smtClean="0"/>
              <a:t>、</a:t>
            </a:r>
            <a:r>
              <a:rPr lang="en-US" altLang="zh-CN" baseline="0" dirty="0" err="1" smtClean="0"/>
              <a:t>webrtc</a:t>
            </a:r>
            <a:r>
              <a:rPr lang="zh-CN" altLang="en-US" baseline="0" dirty="0" smtClean="0"/>
              <a:t>的</a:t>
            </a:r>
            <a:r>
              <a:rPr lang="en-US" altLang="zh-CN" baseline="0" dirty="0" err="1" smtClean="0"/>
              <a:t>aecm</a:t>
            </a:r>
            <a:r>
              <a:rPr lang="zh-CN" altLang="en-US" baseline="0" dirty="0" smtClean="0"/>
              <a:t>音质差，单讲会有吱吱声。</a:t>
            </a:r>
          </a:p>
          <a:p>
            <a:endParaRPr lang="zh-CN" altLang="en-US" baseline="0" dirty="0" smtClean="0"/>
          </a:p>
          <a:p>
            <a:r>
              <a:rPr lang="zh-CN" altLang="en-US" baseline="0" dirty="0" smtClean="0"/>
              <a:t>四、优化点：对</a:t>
            </a:r>
            <a:r>
              <a:rPr lang="en-US" altLang="zh-CN" baseline="0" dirty="0" err="1" smtClean="0"/>
              <a:t>webrtc</a:t>
            </a:r>
            <a:r>
              <a:rPr lang="zh-CN" altLang="en-US" baseline="0" dirty="0" smtClean="0"/>
              <a:t>的</a:t>
            </a:r>
            <a:r>
              <a:rPr lang="en-US" altLang="zh-CN" baseline="0" dirty="0" err="1" smtClean="0"/>
              <a:t>aec</a:t>
            </a:r>
            <a:r>
              <a:rPr lang="zh-CN" altLang="en-US" baseline="0" dirty="0" smtClean="0"/>
              <a:t>加入双讲检测，双讲处理。</a:t>
            </a:r>
          </a:p>
          <a:p>
            <a:endParaRPr lang="zh-CN" altLang="en-US" baseline="0" dirty="0" smtClean="0"/>
          </a:p>
          <a:p>
            <a:endParaRPr lang="en-US" altLang="zh-CN" baseline="0" dirty="0" smtClean="0"/>
          </a:p>
          <a:p>
            <a:r>
              <a:rPr lang="zh-CN" altLang="en-US" baseline="0" dirty="0" smtClean="0"/>
              <a:t>五、其他：</a:t>
            </a:r>
            <a:endParaRPr lang="en-US" altLang="zh-CN" baseline="0" dirty="0" smtClean="0"/>
          </a:p>
          <a:p>
            <a:r>
              <a:rPr lang="en-US" altLang="zh-CN" baseline="0" dirty="0" smtClean="0"/>
              <a:t>1</a:t>
            </a:r>
            <a:r>
              <a:rPr lang="zh-CN" altLang="en-US" baseline="0" dirty="0" smtClean="0"/>
              <a:t>、</a:t>
            </a:r>
            <a:r>
              <a:rPr lang="en-US" altLang="zh-CN" baseline="0" dirty="0" smtClean="0"/>
              <a:t>mic</a:t>
            </a:r>
            <a:r>
              <a:rPr lang="zh-CN" altLang="en-US" baseline="0" dirty="0" smtClean="0"/>
              <a:t>与</a:t>
            </a:r>
            <a:r>
              <a:rPr lang="en-US" altLang="zh-CN" baseline="0" dirty="0" smtClean="0"/>
              <a:t>speaker</a:t>
            </a:r>
            <a:r>
              <a:rPr lang="zh-CN" altLang="en-US" baseline="0" dirty="0" smtClean="0"/>
              <a:t>等音频设备在拾取音频，播放音频的过程中，容易产生非线性（增益放大）信号。</a:t>
            </a:r>
            <a:endParaRPr lang="en-US" altLang="zh-CN" baseline="0" dirty="0" smtClean="0"/>
          </a:p>
          <a:p>
            <a:r>
              <a:rPr lang="en-US" altLang="zh-CN" baseline="0" dirty="0" smtClean="0"/>
              <a:t>2</a:t>
            </a:r>
            <a:r>
              <a:rPr lang="zh-CN" altLang="en-US" baseline="0" dirty="0" smtClean="0"/>
              <a:t>、可以考虑使用线性度较好，频率响应较好的</a:t>
            </a:r>
            <a:r>
              <a:rPr lang="en-US" altLang="zh-CN" baseline="0" dirty="0" smtClean="0"/>
              <a:t>mci</a:t>
            </a:r>
            <a:r>
              <a:rPr lang="zh-CN" altLang="en-US" baseline="0" dirty="0" smtClean="0"/>
              <a:t>与扬声器，极大减少</a:t>
            </a:r>
            <a:r>
              <a:rPr lang="en-US" altLang="zh-CN" baseline="0" dirty="0" smtClean="0"/>
              <a:t>NLP</a:t>
            </a:r>
            <a:r>
              <a:rPr lang="zh-CN" altLang="en-US" baseline="0" dirty="0" smtClean="0"/>
              <a:t>的抑制程度。</a:t>
            </a:r>
            <a:endParaRPr lang="en-US" altLang="zh-CN" baseline="0" dirty="0" smtClean="0"/>
          </a:p>
          <a:p>
            <a:r>
              <a:rPr lang="en-US" altLang="zh-CN" baseline="0" dirty="0" smtClean="0"/>
              <a:t>3</a:t>
            </a:r>
            <a:r>
              <a:rPr lang="zh-CN" altLang="en-US" baseline="0" dirty="0" smtClean="0"/>
              <a:t>、对于</a:t>
            </a:r>
            <a:r>
              <a:rPr lang="en-US" altLang="zh-CN" baseline="0" dirty="0" smtClean="0"/>
              <a:t>DSP</a:t>
            </a:r>
            <a:r>
              <a:rPr lang="zh-CN" altLang="en-US" baseline="0" dirty="0" smtClean="0"/>
              <a:t>而言，实时性比较好，延时估计对齐可以不要。最后推荐使用</a:t>
            </a:r>
            <a:r>
              <a:rPr lang="en-US" altLang="zh-CN" baseline="0" dirty="0" err="1" smtClean="0"/>
              <a:t>webrtc</a:t>
            </a:r>
            <a:r>
              <a:rPr lang="en-US" altLang="zh-CN" baseline="0" dirty="0" smtClean="0"/>
              <a:t> </a:t>
            </a:r>
            <a:r>
              <a:rPr lang="en-US" altLang="zh-CN" baseline="0" dirty="0" err="1" smtClean="0"/>
              <a:t>aec</a:t>
            </a:r>
            <a:r>
              <a:rPr lang="zh-CN" altLang="en-US" baseline="0" dirty="0" smtClean="0"/>
              <a:t>。</a:t>
            </a:r>
          </a:p>
          <a:p>
            <a:endParaRPr lang="zh-CN" altLang="en-US" baseline="0" dirty="0" smtClean="0"/>
          </a:p>
          <a:p>
            <a:endParaRPr lang="en-US" altLang="zh-CN" baseline="0" dirty="0" smtClean="0"/>
          </a:p>
          <a:p>
            <a:r>
              <a:rPr lang="zh-CN" altLang="en-US" baseline="0" dirty="0" smtClean="0"/>
              <a:t>参考链接：</a:t>
            </a:r>
            <a:endParaRPr lang="en-US" altLang="zh-CN" baseline="0" dirty="0" smtClean="0"/>
          </a:p>
          <a:p>
            <a:r>
              <a:rPr lang="en-US" altLang="zh-CN" baseline="0" dirty="0" smtClean="0"/>
              <a:t>https://blog.csdn.net/memath/article/details/77553807</a:t>
            </a:r>
          </a:p>
          <a:p>
            <a:r>
              <a:rPr lang="en-US" altLang="zh-CN" baseline="0" dirty="0" smtClean="0"/>
              <a:t>https://blog.csdn.net/yazhouren/article/details/41083371</a:t>
            </a:r>
          </a:p>
          <a:p>
            <a:r>
              <a:rPr lang="en-US" altLang="zh-CN" baseline="0" dirty="0" smtClean="0"/>
              <a:t>https://blog.csdn.net/audio_algorithm/article/details/78773212</a:t>
            </a:r>
          </a:p>
          <a:p>
            <a:r>
              <a:rPr lang="en-US" altLang="zh-CN" baseline="0" dirty="0" smtClean="0"/>
              <a:t>http://www.cnblogs.com/jqyp/archive/2011/12/31/2308659.html</a:t>
            </a:r>
            <a:endParaRPr lang="zh-CN" altLang="en-US"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31</a:t>
            </a:fld>
            <a:endParaRPr lang="en-US" altLang="zh-CN"/>
          </a:p>
        </p:txBody>
      </p:sp>
    </p:spTree>
    <p:extLst>
      <p:ext uri="{BB962C8B-B14F-4D97-AF65-F5344CB8AC3E}">
        <p14:creationId xmlns:p14="http://schemas.microsoft.com/office/powerpoint/2010/main" val="1332280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WebRTC</a:t>
            </a:r>
            <a:r>
              <a:rPr lang="zh-CN" altLang="en-US" dirty="0" smtClean="0"/>
              <a:t>模块设计</a:t>
            </a:r>
            <a:r>
              <a:rPr lang="zh-CN" altLang="en-US" dirty="0" smtClean="0"/>
              <a:t>较好，</a:t>
            </a:r>
            <a:r>
              <a:rPr lang="zh-CN" altLang="en-US" dirty="0" smtClean="0"/>
              <a:t>音频处理模块（</a:t>
            </a:r>
            <a:r>
              <a:rPr lang="en-US" altLang="zh-CN" dirty="0" smtClean="0"/>
              <a:t>Audio</a:t>
            </a:r>
            <a:r>
              <a:rPr lang="en-US" altLang="zh-CN" baseline="0" dirty="0" smtClean="0"/>
              <a:t> Processing Module</a:t>
            </a:r>
            <a:r>
              <a:rPr lang="zh-CN" altLang="en-US" baseline="0" dirty="0" smtClean="0"/>
              <a:t>）相对其他模块比较独立</a:t>
            </a:r>
            <a:r>
              <a:rPr lang="zh-CN" altLang="en-US" baseline="0" dirty="0" smtClean="0"/>
              <a:t>。</a:t>
            </a:r>
            <a:endParaRPr lang="en-US" altLang="zh-CN" baseline="0" dirty="0" smtClean="0"/>
          </a:p>
          <a:p>
            <a:pPr marL="285750" indent="-285750">
              <a:buFont typeface="Wingdings" panose="05000000000000000000" pitchFamily="2" charset="2"/>
              <a:buChar char="Ø"/>
            </a:pPr>
            <a:r>
              <a:rPr lang="zh-CN" altLang="en-US" baseline="0" dirty="0" smtClean="0"/>
              <a:t>这</a:t>
            </a:r>
            <a:r>
              <a:rPr lang="zh-CN" altLang="en-US" baseline="0" dirty="0" smtClean="0"/>
              <a:t>为从</a:t>
            </a:r>
            <a:r>
              <a:rPr lang="en-US" altLang="zh-CN" baseline="0" dirty="0" err="1" smtClean="0"/>
              <a:t>WebRTC</a:t>
            </a:r>
            <a:r>
              <a:rPr lang="zh-CN" altLang="en-US" baseline="0" dirty="0" smtClean="0"/>
              <a:t>开源项目代码中裁剪出音频处理模块，提供了可能</a:t>
            </a:r>
            <a:r>
              <a:rPr lang="zh-CN" altLang="en-US" baseline="0" dirty="0" smtClean="0"/>
              <a:t>。</a:t>
            </a:r>
            <a:endParaRPr lang="en-US" altLang="zh-CN" baseline="0" dirty="0" smtClean="0"/>
          </a:p>
          <a:p>
            <a:pPr marL="285750" indent="-285750">
              <a:buFont typeface="Wingdings" panose="05000000000000000000" pitchFamily="2" charset="2"/>
              <a:buChar char="Ø"/>
            </a:pPr>
            <a:r>
              <a:rPr lang="zh-CN" altLang="en-US" baseline="0" dirty="0" smtClean="0"/>
              <a:t>“语音处理模块”，根据实际场景需要而定。当前的工作需求中，只需要回声消除，噪声抑制等功能，不需要编解码，协议相关部分。</a:t>
            </a:r>
          </a:p>
          <a:p>
            <a:pPr marL="285750" indent="-285750">
              <a:buFont typeface="Wingdings" panose="05000000000000000000" pitchFamily="2" charset="2"/>
              <a:buChar char="Ø"/>
            </a:pPr>
            <a:endParaRPr lang="en-US" altLang="zh-CN" baseline="0" dirty="0" smtClean="0"/>
          </a:p>
          <a:p>
            <a:pPr marL="0" indent="0">
              <a:buFont typeface="Wingdings" panose="05000000000000000000" pitchFamily="2" charset="2"/>
              <a:buNone/>
            </a:pPr>
            <a:r>
              <a:rPr lang="en-US" altLang="zh-CN" baseline="0" dirty="0" err="1" smtClean="0"/>
              <a:t>WebRTC</a:t>
            </a:r>
            <a:r>
              <a:rPr lang="en-US" altLang="zh-CN" baseline="0" dirty="0" smtClean="0"/>
              <a:t> </a:t>
            </a:r>
            <a:r>
              <a:rPr lang="zh-CN" altLang="en-US" baseline="0" dirty="0" smtClean="0"/>
              <a:t>语音处理模块移植方案：</a:t>
            </a:r>
            <a:endParaRPr lang="en-US" altLang="zh-CN" baseline="0" dirty="0" smtClean="0"/>
          </a:p>
          <a:p>
            <a:pPr marL="342900" lvl="0" indent="-342900">
              <a:buFont typeface="Wingdings" panose="05000000000000000000" pitchFamily="2" charset="2"/>
              <a:buChar char="Ø"/>
            </a:pPr>
            <a:r>
              <a:rPr lang="zh-CN" altLang="en-US" sz="1600" dirty="0" smtClean="0"/>
              <a:t>方案一：从</a:t>
            </a:r>
            <a:r>
              <a:rPr lang="en-US" altLang="zh-CN" sz="1600" dirty="0" smtClean="0"/>
              <a:t>Google source</a:t>
            </a:r>
            <a:r>
              <a:rPr lang="zh-CN" altLang="en-US" sz="1600" dirty="0" smtClean="0"/>
              <a:t>上下载最新的</a:t>
            </a:r>
            <a:r>
              <a:rPr lang="en-US" altLang="zh-CN" sz="1600" dirty="0" err="1" smtClean="0"/>
              <a:t>Webrtc</a:t>
            </a:r>
            <a:r>
              <a:rPr lang="en-US" altLang="zh-CN" sz="1600" dirty="0" smtClean="0"/>
              <a:t> Native</a:t>
            </a:r>
            <a:r>
              <a:rPr lang="zh-CN" altLang="en-US" sz="1600" dirty="0" smtClean="0"/>
              <a:t>代码，裁剪出。</a:t>
            </a:r>
            <a:endParaRPr lang="en-US" altLang="zh-CN" sz="1600" dirty="0" smtClean="0"/>
          </a:p>
          <a:p>
            <a:pPr lvl="0">
              <a:buNone/>
            </a:pPr>
            <a:r>
              <a:rPr lang="zh-CN" altLang="en-US" sz="1600" baseline="0" dirty="0" smtClean="0"/>
              <a:t>     </a:t>
            </a:r>
            <a:r>
              <a:rPr lang="zh-CN" altLang="en-US" sz="1600" dirty="0" smtClean="0"/>
              <a:t>（</a:t>
            </a:r>
            <a:r>
              <a:rPr lang="en-US" altLang="zh-CN" sz="1600" dirty="0" smtClean="0"/>
              <a:t>1</a:t>
            </a:r>
            <a:r>
              <a:rPr lang="zh-CN" altLang="en-US" sz="1600" dirty="0" smtClean="0"/>
              <a:t>）优点：能确保下载代码是最新的，最新版本的代码可能解决了一些问题，增加了一些功能。</a:t>
            </a:r>
            <a:endParaRPr lang="en-US" altLang="zh-CN" sz="1600" dirty="0" smtClean="0"/>
          </a:p>
          <a:p>
            <a:pPr lvl="0">
              <a:buNone/>
            </a:pPr>
            <a:r>
              <a:rPr lang="zh-CN" altLang="en-US" sz="1600" baseline="0" dirty="0" smtClean="0"/>
              <a:t>     </a:t>
            </a:r>
            <a:r>
              <a:rPr lang="zh-CN" altLang="en-US" sz="1600" dirty="0" smtClean="0"/>
              <a:t>（</a:t>
            </a:r>
            <a:r>
              <a:rPr lang="en-US" altLang="zh-CN" sz="1600" dirty="0" smtClean="0"/>
              <a:t>2</a:t>
            </a:r>
            <a:r>
              <a:rPr lang="zh-CN" altLang="en-US" sz="1600" dirty="0" smtClean="0"/>
              <a:t>）缺点：从众多项目代码文件中提取所需文件，工作量较大，会遇到较多编译和链接错误。</a:t>
            </a:r>
            <a:endParaRPr lang="en-US" altLang="zh-CN" sz="1600" dirty="0" smtClean="0"/>
          </a:p>
          <a:p>
            <a:pPr lvl="0">
              <a:buChar char="•"/>
            </a:pPr>
            <a:endParaRPr lang="en-US" altLang="zh-CN" sz="1600" dirty="0" smtClean="0"/>
          </a:p>
          <a:p>
            <a:pPr lvl="0">
              <a:buChar char="•"/>
            </a:pPr>
            <a:endParaRPr lang="en-US" altLang="zh-CN" sz="1600" dirty="0" smtClean="0">
              <a:solidFill>
                <a:schemeClr val="tx1"/>
              </a:solidFill>
            </a:endParaRPr>
          </a:p>
          <a:p>
            <a:pPr marL="342900" lvl="0" indent="-342900">
              <a:buFont typeface="Wingdings" panose="05000000000000000000" pitchFamily="2" charset="2"/>
              <a:buChar char="Ø"/>
            </a:pPr>
            <a:r>
              <a:rPr lang="zh-CN" altLang="en-US" sz="1600" dirty="0" smtClean="0">
                <a:solidFill>
                  <a:srgbClr val="00B050"/>
                </a:solidFill>
              </a:rPr>
              <a:t>方案二：</a:t>
            </a:r>
            <a:r>
              <a:rPr lang="zh-CN" altLang="en-US" sz="1600" dirty="0" smtClean="0"/>
              <a:t>寻求现成的已经裁剪语音处理模块代码，在该代码基础上进行集成开发。</a:t>
            </a:r>
            <a:endParaRPr lang="en-US" altLang="zh-CN" sz="1600" dirty="0" smtClean="0"/>
          </a:p>
          <a:p>
            <a:pPr lvl="0">
              <a:buNone/>
            </a:pPr>
            <a:r>
              <a:rPr lang="en-US" altLang="zh-CN" sz="1600" baseline="0" dirty="0" smtClean="0"/>
              <a:t>     </a:t>
            </a:r>
            <a:r>
              <a:rPr lang="zh-CN" altLang="en-US" sz="1600" dirty="0" smtClean="0"/>
              <a:t>（</a:t>
            </a:r>
            <a:r>
              <a:rPr lang="en-US" altLang="zh-CN" sz="1600" dirty="0" smtClean="0"/>
              <a:t>1</a:t>
            </a:r>
            <a:r>
              <a:rPr lang="zh-CN" altLang="en-US" sz="1600" dirty="0" smtClean="0"/>
              <a:t>）优点：移植时所需改动较少，遇到的编译和链接问题相对较少。</a:t>
            </a:r>
            <a:endParaRPr lang="en-US" altLang="zh-CN" sz="1600" dirty="0" smtClean="0"/>
          </a:p>
          <a:p>
            <a:pPr lvl="0">
              <a:buNone/>
            </a:pPr>
            <a:r>
              <a:rPr lang="zh-CN" altLang="en-US" sz="1600" baseline="0" dirty="0" smtClean="0"/>
              <a:t>     </a:t>
            </a:r>
            <a:r>
              <a:rPr lang="zh-CN" altLang="en-US" sz="1600" dirty="0" smtClean="0"/>
              <a:t>（</a:t>
            </a:r>
            <a:r>
              <a:rPr lang="en-US" altLang="zh-CN" sz="1600" dirty="0" smtClean="0"/>
              <a:t>2</a:t>
            </a:r>
            <a:r>
              <a:rPr lang="zh-CN" altLang="en-US" sz="1600" dirty="0" smtClean="0"/>
              <a:t>）缺点：项目代码不是最新，可能会遇到在最新代码上已经被解决的问题。也无法使用新功能。</a:t>
            </a:r>
            <a:endParaRPr lang="en-US" altLang="zh-CN" sz="1600" dirty="0" smtClean="0"/>
          </a:p>
          <a:p>
            <a:pPr lvl="0">
              <a:buChar char="•"/>
            </a:pPr>
            <a:endParaRPr lang="en-US" altLang="zh-CN" sz="1600" dirty="0" smtClean="0">
              <a:solidFill>
                <a:schemeClr val="tx1"/>
              </a:solidFill>
            </a:endParaRPr>
          </a:p>
          <a:p>
            <a:pPr lvl="0">
              <a:buChar char="•"/>
            </a:pPr>
            <a:endParaRPr lang="en-US" altLang="zh-CN" sz="1600" dirty="0" smtClean="0"/>
          </a:p>
          <a:p>
            <a:pPr marL="285750" lvl="0" indent="-285750">
              <a:buFont typeface="Wingdings" panose="05000000000000000000" pitchFamily="2" charset="2"/>
              <a:buChar char="Ø"/>
            </a:pPr>
            <a:r>
              <a:rPr lang="zh-CN" altLang="en-US" sz="1600" dirty="0" smtClean="0">
                <a:solidFill>
                  <a:schemeClr val="tx1"/>
                </a:solidFill>
              </a:rPr>
              <a:t>最终我选择了方案二。</a:t>
            </a:r>
            <a:endParaRPr lang="en-US" altLang="zh-CN" sz="1600" dirty="0" smtClean="0">
              <a:solidFill>
                <a:schemeClr val="tx1"/>
              </a:solidFill>
            </a:endParaRPr>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33</a:t>
            </a:fld>
            <a:endParaRPr lang="en-US" altLang="zh-CN"/>
          </a:p>
        </p:txBody>
      </p:sp>
    </p:spTree>
    <p:extLst>
      <p:ext uri="{BB962C8B-B14F-4D97-AF65-F5344CB8AC3E}">
        <p14:creationId xmlns:p14="http://schemas.microsoft.com/office/powerpoint/2010/main" val="426063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我们要使用的</a:t>
            </a:r>
            <a:r>
              <a:rPr lang="en-US" altLang="zh-CN" dirty="0" err="1" smtClean="0"/>
              <a:t>AudioProcessing</a:t>
            </a:r>
            <a:r>
              <a:rPr lang="zh-CN" altLang="en-US" dirty="0" smtClean="0"/>
              <a:t>类，定义位于：</a:t>
            </a:r>
            <a:r>
              <a:rPr lang="en-US" altLang="zh-CN" dirty="0" err="1" smtClean="0"/>
              <a:t>webrtc</a:t>
            </a:r>
            <a:r>
              <a:rPr lang="en-US" altLang="zh-CN" dirty="0" smtClean="0"/>
              <a:t>\modules\</a:t>
            </a:r>
            <a:r>
              <a:rPr lang="en-US" altLang="zh-CN" dirty="0" err="1" smtClean="0"/>
              <a:t>audio_processing</a:t>
            </a:r>
            <a:r>
              <a:rPr lang="en-US" altLang="zh-CN" baseline="0" dirty="0" smtClean="0"/>
              <a:t>\include\</a:t>
            </a:r>
            <a:r>
              <a:rPr lang="en-US" altLang="zh-CN" baseline="0" dirty="0" err="1" smtClean="0"/>
              <a:t>audio_processing.h</a:t>
            </a:r>
            <a:endParaRPr lang="en-US" altLang="zh-CN" baseline="0" dirty="0" smtClean="0"/>
          </a:p>
          <a:p>
            <a:r>
              <a:rPr lang="zh-CN" altLang="en-US" baseline="0" dirty="0" smtClean="0"/>
              <a:t>类的实例化代码实现位于：</a:t>
            </a:r>
            <a:r>
              <a:rPr lang="en-US" altLang="zh-CN" dirty="0" smtClean="0"/>
              <a:t>webrtc\modules\audio_processing\audio_processing_impl.cc</a:t>
            </a:r>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34</a:t>
            </a:fld>
            <a:endParaRPr lang="en-US" altLang="zh-CN"/>
          </a:p>
        </p:txBody>
      </p:sp>
    </p:spTree>
    <p:extLst>
      <p:ext uri="{BB962C8B-B14F-4D97-AF65-F5344CB8AC3E}">
        <p14:creationId xmlns:p14="http://schemas.microsoft.com/office/powerpoint/2010/main" val="53323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这是我能找到的使用上最简单的项目代码了。</a:t>
            </a:r>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35</a:t>
            </a:fld>
            <a:endParaRPr lang="en-US" altLang="zh-CN"/>
          </a:p>
        </p:txBody>
      </p:sp>
    </p:spTree>
    <p:extLst>
      <p:ext uri="{BB962C8B-B14F-4D97-AF65-F5344CB8AC3E}">
        <p14:creationId xmlns:p14="http://schemas.microsoft.com/office/powerpoint/2010/main" val="2333011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Ø"/>
            </a:pPr>
            <a:r>
              <a:rPr lang="zh-CN" altLang="en-US" dirty="0" smtClean="0"/>
              <a:t>测试程序框架涉及到的核心代码片段如上。每个音频处理功能模块（</a:t>
            </a:r>
            <a:r>
              <a:rPr lang="en-US" altLang="zh-CN" dirty="0" err="1" smtClean="0"/>
              <a:t>aec</a:t>
            </a:r>
            <a:r>
              <a:rPr lang="en-US" altLang="zh-CN" dirty="0" smtClean="0"/>
              <a:t>,</a:t>
            </a:r>
            <a:r>
              <a:rPr lang="en-US" altLang="zh-CN" baseline="0" dirty="0" smtClean="0"/>
              <a:t> ns, </a:t>
            </a:r>
            <a:r>
              <a:rPr lang="en-US" altLang="zh-CN" baseline="0" dirty="0" err="1" smtClean="0"/>
              <a:t>agc</a:t>
            </a:r>
            <a:r>
              <a:rPr lang="en-US" altLang="zh-CN" baseline="0" dirty="0" smtClean="0"/>
              <a:t>, </a:t>
            </a:r>
            <a:r>
              <a:rPr lang="en-US" altLang="zh-CN" baseline="0" dirty="0" err="1" smtClean="0"/>
              <a:t>aecm</a:t>
            </a:r>
            <a:r>
              <a:rPr lang="zh-CN" altLang="en-US" baseline="0" dirty="0" smtClean="0"/>
              <a:t>等）的开启和关闭，可以通过对应的</a:t>
            </a:r>
            <a:r>
              <a:rPr lang="en-US" altLang="zh-CN" baseline="0" dirty="0" smtClean="0"/>
              <a:t>Enable</a:t>
            </a:r>
            <a:r>
              <a:rPr lang="zh-CN" altLang="en-US" baseline="0" dirty="0" smtClean="0"/>
              <a:t>接口。</a:t>
            </a:r>
            <a:endParaRPr lang="en-US" altLang="zh-CN" baseline="0" dirty="0" smtClean="0"/>
          </a:p>
          <a:p>
            <a:pPr marL="285750" indent="-285750">
              <a:buFont typeface="Wingdings" panose="05000000000000000000" pitchFamily="2" charset="2"/>
              <a:buChar char="Ø"/>
            </a:pPr>
            <a:r>
              <a:rPr lang="en-US" altLang="zh-CN" sz="1600" dirty="0" err="1" smtClean="0"/>
              <a:t>ProcessStream</a:t>
            </a:r>
            <a:r>
              <a:rPr lang="zh-CN" altLang="en-US" sz="1600" dirty="0" smtClean="0"/>
              <a:t>是处理音频数据的统一接口。</a:t>
            </a:r>
            <a:endParaRPr lang="en-US" altLang="zh-CN" sz="1600" dirty="0" smtClean="0"/>
          </a:p>
          <a:p>
            <a:pPr marL="285750" indent="-285750">
              <a:buFont typeface="Wingdings" panose="05000000000000000000" pitchFamily="2" charset="2"/>
              <a:buChar char="Ø"/>
            </a:pPr>
            <a:r>
              <a:rPr lang="zh-CN" altLang="en-US" sz="1600" baseline="0" dirty="0" smtClean="0"/>
              <a:t>使用</a:t>
            </a:r>
            <a:r>
              <a:rPr lang="en-US" altLang="zh-CN" sz="1600" baseline="0" dirty="0" smtClean="0"/>
              <a:t>API</a:t>
            </a:r>
            <a:r>
              <a:rPr lang="zh-CN" altLang="en-US" sz="1600" baseline="0" dirty="0" smtClean="0"/>
              <a:t>之前，多看</a:t>
            </a:r>
            <a:r>
              <a:rPr lang="en-US" altLang="zh-CN" sz="1600" baseline="0" dirty="0" smtClean="0"/>
              <a:t>API</a:t>
            </a:r>
            <a:r>
              <a:rPr lang="zh-CN" altLang="en-US" sz="1600" baseline="0" dirty="0" smtClean="0"/>
              <a:t>说明。可以参考</a:t>
            </a:r>
            <a:r>
              <a:rPr lang="en-US" altLang="zh-CN" baseline="0" dirty="0" err="1" smtClean="0"/>
              <a:t>audio_processing.h</a:t>
            </a:r>
            <a:r>
              <a:rPr lang="zh-CN" altLang="en-US" baseline="0" dirty="0" smtClean="0"/>
              <a:t>里面对代码流程的注释，或者</a:t>
            </a:r>
            <a:r>
              <a:rPr lang="en-US" altLang="zh-CN" baseline="0" dirty="0" err="1" smtClean="0"/>
              <a:t>WebRTC</a:t>
            </a:r>
            <a:r>
              <a:rPr lang="en-US" altLang="zh-CN" baseline="0" dirty="0" smtClean="0"/>
              <a:t> Native</a:t>
            </a:r>
            <a:r>
              <a:rPr lang="zh-CN" altLang="en-US" baseline="0" dirty="0" smtClean="0"/>
              <a:t>项目中的</a:t>
            </a:r>
            <a:r>
              <a:rPr lang="en-US" altLang="zh-CN" baseline="0" dirty="0" smtClean="0"/>
              <a:t>audio_processing_unittest.cc</a:t>
            </a:r>
            <a:endParaRPr lang="en-US" altLang="zh-CN" sz="1600" baseline="0" dirty="0" smtClean="0"/>
          </a:p>
          <a:p>
            <a:pPr marL="285750" indent="-285750">
              <a:buFont typeface="Wingdings" panose="05000000000000000000" pitchFamily="2" charset="2"/>
              <a:buChar char="Ø"/>
            </a:pPr>
            <a:r>
              <a:rPr lang="zh-CN" altLang="en-US" sz="1600" baseline="0" dirty="0" smtClean="0"/>
              <a:t>实际测试程序改动更多，以支持音频处理模块的开启和关闭，以及对应的设置的调整。请参考</a:t>
            </a:r>
            <a:r>
              <a:rPr lang="en-US" altLang="zh-CN" sz="1600" baseline="0" dirty="0" smtClean="0"/>
              <a:t>audio_test_main.cc</a:t>
            </a:r>
            <a:r>
              <a:rPr lang="zh-CN" altLang="en-US" sz="1600" baseline="0" dirty="0" smtClean="0"/>
              <a:t>程序。</a:t>
            </a: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36</a:t>
            </a:fld>
            <a:endParaRPr lang="en-US" altLang="zh-CN"/>
          </a:p>
        </p:txBody>
      </p:sp>
    </p:spTree>
    <p:extLst>
      <p:ext uri="{BB962C8B-B14F-4D97-AF65-F5344CB8AC3E}">
        <p14:creationId xmlns:p14="http://schemas.microsoft.com/office/powerpoint/2010/main" val="186648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a:t>
            </a:fld>
            <a:endParaRPr lang="en-US" altLang="zh-CN"/>
          </a:p>
        </p:txBody>
      </p:sp>
    </p:spTree>
    <p:extLst>
      <p:ext uri="{BB962C8B-B14F-4D97-AF65-F5344CB8AC3E}">
        <p14:creationId xmlns:p14="http://schemas.microsoft.com/office/powerpoint/2010/main" val="1856765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37</a:t>
            </a:fld>
            <a:endParaRPr lang="en-US" altLang="zh-CN"/>
          </a:p>
        </p:txBody>
      </p:sp>
    </p:spTree>
    <p:extLst>
      <p:ext uri="{BB962C8B-B14F-4D97-AF65-F5344CB8AC3E}">
        <p14:creationId xmlns:p14="http://schemas.microsoft.com/office/powerpoint/2010/main" val="2593784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38</a:t>
            </a:fld>
            <a:endParaRPr lang="en-US" altLang="zh-CN"/>
          </a:p>
        </p:txBody>
      </p:sp>
    </p:spTree>
    <p:extLst>
      <p:ext uri="{BB962C8B-B14F-4D97-AF65-F5344CB8AC3E}">
        <p14:creationId xmlns:p14="http://schemas.microsoft.com/office/powerpoint/2010/main" val="324894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39</a:t>
            </a:fld>
            <a:endParaRPr lang="en-US" altLang="zh-CN"/>
          </a:p>
        </p:txBody>
      </p:sp>
    </p:spTree>
    <p:extLst>
      <p:ext uri="{BB962C8B-B14F-4D97-AF65-F5344CB8AC3E}">
        <p14:creationId xmlns:p14="http://schemas.microsoft.com/office/powerpoint/2010/main" val="4186266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40</a:t>
            </a:fld>
            <a:endParaRPr lang="en-US" altLang="zh-CN"/>
          </a:p>
        </p:txBody>
      </p:sp>
    </p:spTree>
    <p:extLst>
      <p:ext uri="{BB962C8B-B14F-4D97-AF65-F5344CB8AC3E}">
        <p14:creationId xmlns:p14="http://schemas.microsoft.com/office/powerpoint/2010/main" val="2775805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41</a:t>
            </a:fld>
            <a:endParaRPr lang="en-US" altLang="zh-CN"/>
          </a:p>
        </p:txBody>
      </p:sp>
    </p:spTree>
    <p:extLst>
      <p:ext uri="{BB962C8B-B14F-4D97-AF65-F5344CB8AC3E}">
        <p14:creationId xmlns:p14="http://schemas.microsoft.com/office/powerpoint/2010/main" val="809167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en-US" altLang="zh-CN" sz="1600" baseline="0" dirty="0" smtClean="0"/>
              <a:t>-</a:t>
            </a:r>
            <a:r>
              <a:rPr lang="en-US" altLang="zh-CN" sz="1600" baseline="0" dirty="0" err="1" smtClean="0"/>
              <a:t>agc</a:t>
            </a:r>
            <a:r>
              <a:rPr lang="zh-CN" altLang="en-US" sz="1600" baseline="0" dirty="0" smtClean="0"/>
              <a:t>在这里不多描述。</a:t>
            </a: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43</a:t>
            </a:fld>
            <a:endParaRPr lang="en-US" altLang="zh-CN"/>
          </a:p>
        </p:txBody>
      </p:sp>
    </p:spTree>
    <p:extLst>
      <p:ext uri="{BB962C8B-B14F-4D97-AF65-F5344CB8AC3E}">
        <p14:creationId xmlns:p14="http://schemas.microsoft.com/office/powerpoint/2010/main" val="1192881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44</a:t>
            </a:fld>
            <a:endParaRPr lang="en-US" altLang="zh-CN"/>
          </a:p>
        </p:txBody>
      </p:sp>
    </p:spTree>
    <p:extLst>
      <p:ext uri="{BB962C8B-B14F-4D97-AF65-F5344CB8AC3E}">
        <p14:creationId xmlns:p14="http://schemas.microsoft.com/office/powerpoint/2010/main" val="4072455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r>
              <a:rPr lang="en-US" altLang="zh-CN" sz="1600" baseline="0" dirty="0" smtClean="0"/>
              <a:t>-</a:t>
            </a:r>
            <a:r>
              <a:rPr lang="en-US" altLang="zh-CN" sz="1600" baseline="0" dirty="0" err="1" smtClean="0"/>
              <a:t>agc</a:t>
            </a:r>
            <a:r>
              <a:rPr lang="zh-CN" altLang="en-US" sz="1600" baseline="0" dirty="0" smtClean="0"/>
              <a:t>在这里不多描述。</a:t>
            </a: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45</a:t>
            </a:fld>
            <a:endParaRPr lang="en-US" altLang="zh-CN"/>
          </a:p>
        </p:txBody>
      </p:sp>
    </p:spTree>
    <p:extLst>
      <p:ext uri="{BB962C8B-B14F-4D97-AF65-F5344CB8AC3E}">
        <p14:creationId xmlns:p14="http://schemas.microsoft.com/office/powerpoint/2010/main" val="3453204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Wingdings" panose="05000000000000000000" pitchFamily="2" charset="2"/>
              <a:buNone/>
            </a:pPr>
            <a:endParaRPr lang="en-US" altLang="zh-CN" sz="1600" baseline="0"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46</a:t>
            </a:fld>
            <a:endParaRPr lang="en-US" altLang="zh-CN"/>
          </a:p>
        </p:txBody>
      </p:sp>
    </p:spTree>
    <p:extLst>
      <p:ext uri="{BB962C8B-B14F-4D97-AF65-F5344CB8AC3E}">
        <p14:creationId xmlns:p14="http://schemas.microsoft.com/office/powerpoint/2010/main" val="2431676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47</a:t>
            </a:fld>
            <a:endParaRPr lang="en-US" altLang="zh-CN"/>
          </a:p>
        </p:txBody>
      </p:sp>
    </p:spTree>
    <p:extLst>
      <p:ext uri="{BB962C8B-B14F-4D97-AF65-F5344CB8AC3E}">
        <p14:creationId xmlns:p14="http://schemas.microsoft.com/office/powerpoint/2010/main" val="374727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sz="1600" dirty="0" smtClean="0">
                <a:solidFill>
                  <a:schemeClr val="tx1"/>
                </a:solidFill>
              </a:rPr>
              <a:t>音频噪声：广义理解为不需要的声音讯号。主要包括：</a:t>
            </a:r>
            <a:endParaRPr lang="en-US" altLang="zh-CN" sz="1600" dirty="0" smtClean="0">
              <a:solidFill>
                <a:schemeClr val="tx1"/>
              </a:solidFill>
            </a:endParaRPr>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sz="1600" dirty="0" smtClean="0">
                <a:solidFill>
                  <a:schemeClr val="tx1"/>
                </a:solidFill>
              </a:rPr>
              <a:t>（</a:t>
            </a:r>
            <a:r>
              <a:rPr lang="en-US" altLang="zh-CN" sz="1600" dirty="0" smtClean="0">
                <a:solidFill>
                  <a:schemeClr val="tx1"/>
                </a:solidFill>
              </a:rPr>
              <a:t>1</a:t>
            </a:r>
            <a:r>
              <a:rPr lang="zh-CN" altLang="en-US" sz="1600" dirty="0" smtClean="0">
                <a:solidFill>
                  <a:schemeClr val="tx1"/>
                </a:solidFill>
              </a:rPr>
              <a:t>）系统设备本身的固有噪声</a:t>
            </a:r>
            <a:endParaRPr lang="en-US" altLang="zh-CN" sz="1600" dirty="0" smtClean="0">
              <a:solidFill>
                <a:schemeClr val="tx1"/>
              </a:solidFill>
            </a:endParaRPr>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sz="1600" dirty="0" smtClean="0">
                <a:solidFill>
                  <a:schemeClr val="tx1"/>
                </a:solidFill>
              </a:rPr>
              <a:t>（</a:t>
            </a:r>
            <a:r>
              <a:rPr lang="en-US" altLang="zh-CN" sz="1600" dirty="0" smtClean="0">
                <a:solidFill>
                  <a:schemeClr val="tx1"/>
                </a:solidFill>
              </a:rPr>
              <a:t>2</a:t>
            </a:r>
            <a:r>
              <a:rPr lang="zh-CN" altLang="en-US" sz="1600" dirty="0" smtClean="0">
                <a:solidFill>
                  <a:schemeClr val="tx1"/>
                </a:solidFill>
              </a:rPr>
              <a:t>）</a:t>
            </a:r>
            <a:r>
              <a:rPr lang="zh-CN" altLang="en-US" sz="1600" dirty="0" smtClean="0">
                <a:solidFill>
                  <a:schemeClr val="tx1"/>
                </a:solidFill>
                <a:cs typeface="Arial"/>
              </a:rPr>
              <a:t>外部的电磁辐射干扰引起的噪声</a:t>
            </a:r>
            <a:endParaRPr lang="en-US" altLang="zh-CN" sz="1600" dirty="0" smtClean="0">
              <a:solidFill>
                <a:schemeClr val="tx1"/>
              </a:solidFill>
              <a:cs typeface="Arial"/>
            </a:endParaRPr>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sz="1600" dirty="0" smtClean="0">
                <a:solidFill>
                  <a:schemeClr val="tx1"/>
                </a:solidFill>
              </a:rPr>
              <a:t>（</a:t>
            </a:r>
            <a:r>
              <a:rPr lang="en-US" altLang="zh-CN" sz="1600" dirty="0" smtClean="0">
                <a:solidFill>
                  <a:schemeClr val="tx1"/>
                </a:solidFill>
              </a:rPr>
              <a:t>3</a:t>
            </a:r>
            <a:r>
              <a:rPr lang="zh-CN" altLang="en-US" sz="1600" dirty="0" smtClean="0">
                <a:solidFill>
                  <a:schemeClr val="tx1"/>
                </a:solidFill>
              </a:rPr>
              <a:t>）电源干扰噪声</a:t>
            </a:r>
            <a:endParaRPr lang="en-US" altLang="zh-CN" sz="1600" dirty="0" smtClean="0">
              <a:solidFill>
                <a:schemeClr val="tx1"/>
              </a:solidFill>
            </a:endParaRPr>
          </a:p>
          <a:p>
            <a:pPr marL="0" marR="0" indent="0" algn="l" defTabSz="608013" rtl="0" eaLnBrk="0" fontAlgn="base" latinLnBrk="0" hangingPunct="0">
              <a:lnSpc>
                <a:spcPct val="100000"/>
              </a:lnSpc>
              <a:spcBef>
                <a:spcPct val="30000"/>
              </a:spcBef>
              <a:spcAft>
                <a:spcPct val="0"/>
              </a:spcAft>
              <a:buClrTx/>
              <a:buSzTx/>
              <a:buFontTx/>
              <a:buNone/>
              <a:tabLst/>
              <a:defRPr/>
            </a:pPr>
            <a:r>
              <a:rPr lang="zh-CN" altLang="en-US" sz="1600" dirty="0" smtClean="0">
                <a:solidFill>
                  <a:schemeClr val="tx1"/>
                </a:solidFill>
              </a:rPr>
              <a:t>（</a:t>
            </a:r>
            <a:r>
              <a:rPr lang="en-US" altLang="zh-CN" sz="1600" dirty="0" smtClean="0">
                <a:solidFill>
                  <a:schemeClr val="tx1"/>
                </a:solidFill>
              </a:rPr>
              <a:t>4</a:t>
            </a:r>
            <a:r>
              <a:rPr lang="zh-CN" altLang="en-US" sz="1600" dirty="0" smtClean="0">
                <a:solidFill>
                  <a:schemeClr val="tx1"/>
                </a:solidFill>
              </a:rPr>
              <a:t>）接地回路噪声</a:t>
            </a:r>
            <a:endParaRPr lang="en-US" altLang="zh-CN" sz="1600" dirty="0" smtClean="0">
              <a:solidFill>
                <a:schemeClr val="tx1"/>
              </a:solidFill>
            </a:endParaRPr>
          </a:p>
          <a:p>
            <a:endParaRPr lang="en-US" altLang="zh-CN" dirty="0" smtClean="0"/>
          </a:p>
          <a:p>
            <a:endParaRPr lang="en-US" altLang="zh-CN" dirty="0" smtClean="0"/>
          </a:p>
          <a:p>
            <a:r>
              <a:rPr lang="zh-CN" altLang="en-US" dirty="0" smtClean="0"/>
              <a:t>可以参考：</a:t>
            </a:r>
            <a:endParaRPr lang="en-US" altLang="zh-CN" dirty="0" smtClean="0"/>
          </a:p>
          <a:p>
            <a:r>
              <a:rPr lang="zh-CN" altLang="en-US" dirty="0" smtClean="0"/>
              <a:t>（</a:t>
            </a:r>
            <a:r>
              <a:rPr lang="en-US" altLang="zh-CN" dirty="0" smtClean="0"/>
              <a:t>1</a:t>
            </a:r>
            <a:r>
              <a:rPr lang="zh-CN" altLang="en-US" dirty="0" smtClean="0"/>
              <a:t>）</a:t>
            </a:r>
            <a:r>
              <a:rPr lang="en-US" altLang="zh-CN" dirty="0" smtClean="0"/>
              <a:t>http://blog.sina.com.cn/s/blog_1332e97430102vntb.html</a:t>
            </a:r>
          </a:p>
          <a:p>
            <a:r>
              <a:rPr lang="zh-CN" altLang="en-US" dirty="0" smtClean="0"/>
              <a:t>（</a:t>
            </a:r>
            <a:r>
              <a:rPr lang="en-US" altLang="zh-CN" dirty="0" smtClean="0"/>
              <a:t>2</a:t>
            </a:r>
            <a:r>
              <a:rPr lang="zh-CN" altLang="en-US" dirty="0" smtClean="0"/>
              <a:t>）</a:t>
            </a:r>
            <a:r>
              <a:rPr lang="en-US" altLang="zh-CN" dirty="0" smtClean="0"/>
              <a:t>http://www.avmedia.com.cn/content/?1260.html</a:t>
            </a:r>
          </a:p>
          <a:p>
            <a:r>
              <a:rPr lang="zh-CN" altLang="en-US" dirty="0" smtClean="0"/>
              <a:t>（</a:t>
            </a:r>
            <a:r>
              <a:rPr lang="en-US" altLang="zh-CN" dirty="0" smtClean="0"/>
              <a:t>3</a:t>
            </a:r>
            <a:r>
              <a:rPr lang="zh-CN" altLang="en-US" dirty="0" smtClean="0"/>
              <a:t>）</a:t>
            </a:r>
            <a:r>
              <a:rPr lang="en-US" altLang="zh-CN" dirty="0" smtClean="0"/>
              <a:t>https://www.xianjichina.com/special/detail_256286.html</a:t>
            </a:r>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4</a:t>
            </a:fld>
            <a:endParaRPr lang="en-US" altLang="zh-CN"/>
          </a:p>
        </p:txBody>
      </p:sp>
    </p:spTree>
    <p:extLst>
      <p:ext uri="{BB962C8B-B14F-4D97-AF65-F5344CB8AC3E}">
        <p14:creationId xmlns:p14="http://schemas.microsoft.com/office/powerpoint/2010/main" val="332699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buFont typeface="Arial"/>
              <a:buNone/>
              <a:defRPr/>
            </a:pPr>
            <a:r>
              <a:rPr lang="zh-CN" altLang="en-US" sz="1600" dirty="0" smtClean="0">
                <a:latin typeface="+mn-lt"/>
                <a:ea typeface="宋体" charset="-122"/>
                <a:cs typeface="Arial"/>
              </a:rPr>
              <a:t>背景噪声：</a:t>
            </a:r>
            <a:r>
              <a:rPr lang="zh-CN" altLang="en-US" sz="1600" dirty="0" smtClean="0"/>
              <a:t>与主体声音信号存在与否无关的一切干扰。多为不需要的讯号。</a:t>
            </a:r>
            <a:endParaRPr lang="en-US" altLang="zh-CN" sz="1600" dirty="0" smtClean="0"/>
          </a:p>
          <a:p>
            <a:pPr>
              <a:lnSpc>
                <a:spcPct val="120000"/>
              </a:lnSpc>
              <a:buFont typeface="Arial"/>
              <a:buNone/>
              <a:defRPr/>
            </a:pPr>
            <a:endParaRPr lang="en-US" altLang="zh-CN" sz="1600" dirty="0" smtClean="0"/>
          </a:p>
          <a:p>
            <a:pPr>
              <a:lnSpc>
                <a:spcPct val="120000"/>
              </a:lnSpc>
              <a:buFont typeface="Arial"/>
              <a:buNone/>
              <a:defRPr/>
            </a:pPr>
            <a:endParaRPr lang="en-US" altLang="zh-CN" sz="1600" dirty="0" smtClean="0"/>
          </a:p>
          <a:p>
            <a:pPr>
              <a:lnSpc>
                <a:spcPct val="120000"/>
              </a:lnSpc>
              <a:buFont typeface="Arial"/>
              <a:buNone/>
              <a:defRPr/>
            </a:pPr>
            <a:r>
              <a:rPr lang="zh-CN" altLang="en-US" sz="1600" dirty="0" smtClean="0"/>
              <a:t>包括但不限于：</a:t>
            </a:r>
            <a:endParaRPr lang="en-US" altLang="zh-CN" sz="1600" dirty="0" smtClean="0"/>
          </a:p>
          <a:p>
            <a:pPr>
              <a:lnSpc>
                <a:spcPct val="120000"/>
              </a:lnSpc>
              <a:buFont typeface="Arial"/>
              <a:buNone/>
              <a:defRPr/>
            </a:pPr>
            <a:endParaRPr lang="en-US" altLang="zh-CN" sz="1600" dirty="0" smtClean="0"/>
          </a:p>
          <a:p>
            <a:pPr marL="285750" indent="-285750">
              <a:lnSpc>
                <a:spcPct val="120000"/>
              </a:lnSpc>
              <a:buFont typeface="Wingdings" panose="05000000000000000000" pitchFamily="2" charset="2"/>
              <a:buChar char="Ø"/>
              <a:defRPr/>
            </a:pPr>
            <a:r>
              <a:rPr lang="zh-CN" altLang="en-US" sz="1600" dirty="0" smtClean="0"/>
              <a:t>周围的人声（包括谈话声，哭声，笑声，吵闹声等）</a:t>
            </a:r>
            <a:endParaRPr lang="en-US" altLang="zh-CN" sz="1600" dirty="0" smtClean="0"/>
          </a:p>
          <a:p>
            <a:pPr marL="285750" indent="-285750">
              <a:lnSpc>
                <a:spcPct val="120000"/>
              </a:lnSpc>
              <a:buFont typeface="Wingdings" panose="05000000000000000000" pitchFamily="2" charset="2"/>
              <a:buChar char="Ø"/>
              <a:defRPr/>
            </a:pPr>
            <a:r>
              <a:rPr lang="zh-CN" altLang="en-US" sz="1600" kern="1200" dirty="0" smtClean="0">
                <a:solidFill>
                  <a:schemeClr val="tx1"/>
                </a:solidFill>
                <a:latin typeface="+mn-lt"/>
                <a:ea typeface="+mn-ea"/>
                <a:cs typeface="+mn-cs"/>
              </a:rPr>
              <a:t>周围的鸣笛声，乐器声</a:t>
            </a:r>
            <a:endParaRPr lang="en-US" altLang="zh-CN" sz="1600" dirty="0" smtClean="0"/>
          </a:p>
          <a:p>
            <a:pPr marL="285750" indent="-285750">
              <a:lnSpc>
                <a:spcPct val="120000"/>
              </a:lnSpc>
              <a:buFont typeface="Wingdings" panose="05000000000000000000" pitchFamily="2" charset="2"/>
              <a:buChar char="Ø"/>
              <a:defRPr/>
            </a:pPr>
            <a:r>
              <a:rPr lang="zh-CN" altLang="en-US" sz="1600" kern="1200" dirty="0" smtClean="0">
                <a:solidFill>
                  <a:schemeClr val="tx1"/>
                </a:solidFill>
                <a:latin typeface="+mn-lt"/>
                <a:ea typeface="+mn-ea"/>
                <a:cs typeface="+mn-cs"/>
              </a:rPr>
              <a:t>周围物体的撞击，摩擦声</a:t>
            </a:r>
            <a:endParaRPr lang="en-US" altLang="zh-CN" sz="1600" dirty="0" smtClean="0"/>
          </a:p>
          <a:p>
            <a:pPr marL="285750" indent="-285750">
              <a:lnSpc>
                <a:spcPct val="120000"/>
              </a:lnSpc>
              <a:buFont typeface="Wingdings" panose="05000000000000000000" pitchFamily="2" charset="2"/>
              <a:buChar char="Ø"/>
              <a:defRPr/>
            </a:pPr>
            <a:r>
              <a:rPr lang="zh-CN" altLang="en-US" sz="1600" dirty="0" smtClean="0"/>
              <a:t>其他放音设备播放的音乐，视听节目声音</a:t>
            </a:r>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5</a:t>
            </a:fld>
            <a:endParaRPr lang="en-US" altLang="zh-CN"/>
          </a:p>
        </p:txBody>
      </p:sp>
    </p:spTree>
    <p:extLst>
      <p:ext uri="{BB962C8B-B14F-4D97-AF65-F5344CB8AC3E}">
        <p14:creationId xmlns:p14="http://schemas.microsoft.com/office/powerpoint/2010/main" val="2072724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buFont typeface="Arial"/>
              <a:buNone/>
              <a:defRPr/>
            </a:pPr>
            <a:r>
              <a:rPr lang="zh-CN" altLang="en-US" sz="1600" dirty="0" smtClean="0">
                <a:latin typeface="+mn-lt"/>
                <a:ea typeface="宋体" charset="-122"/>
                <a:cs typeface="Arial"/>
              </a:rPr>
              <a:t>背景噪声：</a:t>
            </a:r>
            <a:r>
              <a:rPr lang="zh-CN" altLang="en-US" sz="1600" dirty="0" smtClean="0"/>
              <a:t>与主体声音信号存在与否无关的一切干扰。多为不需要的讯号。</a:t>
            </a:r>
            <a:endParaRPr lang="en-US" altLang="zh-CN" sz="1600" dirty="0" smtClean="0"/>
          </a:p>
          <a:p>
            <a:pPr>
              <a:lnSpc>
                <a:spcPct val="120000"/>
              </a:lnSpc>
              <a:buFont typeface="Arial"/>
              <a:buNone/>
              <a:defRPr/>
            </a:pPr>
            <a:endParaRPr lang="en-US" altLang="zh-CN" sz="1600" dirty="0" smtClean="0"/>
          </a:p>
          <a:p>
            <a:pPr>
              <a:lnSpc>
                <a:spcPct val="120000"/>
              </a:lnSpc>
              <a:buFont typeface="Arial"/>
              <a:buNone/>
              <a:defRPr/>
            </a:pPr>
            <a:endParaRPr lang="en-US" altLang="zh-CN" sz="1600" dirty="0" smtClean="0"/>
          </a:p>
          <a:p>
            <a:pPr>
              <a:lnSpc>
                <a:spcPct val="120000"/>
              </a:lnSpc>
              <a:buFont typeface="Arial"/>
              <a:buNone/>
              <a:defRPr/>
            </a:pPr>
            <a:r>
              <a:rPr lang="zh-CN" altLang="en-US" sz="1600" dirty="0" smtClean="0"/>
              <a:t>包括但不限于：</a:t>
            </a:r>
            <a:endParaRPr lang="en-US" altLang="zh-CN" sz="1600" dirty="0" smtClean="0"/>
          </a:p>
          <a:p>
            <a:pPr>
              <a:lnSpc>
                <a:spcPct val="120000"/>
              </a:lnSpc>
              <a:buFont typeface="Arial"/>
              <a:buNone/>
              <a:defRPr/>
            </a:pPr>
            <a:endParaRPr lang="en-US" altLang="zh-CN" sz="1600" dirty="0" smtClean="0"/>
          </a:p>
          <a:p>
            <a:pPr marL="285750" indent="-285750">
              <a:lnSpc>
                <a:spcPct val="120000"/>
              </a:lnSpc>
              <a:buFont typeface="Wingdings" panose="05000000000000000000" pitchFamily="2" charset="2"/>
              <a:buChar char="Ø"/>
              <a:defRPr/>
            </a:pPr>
            <a:r>
              <a:rPr lang="zh-CN" altLang="en-US" sz="1600" dirty="0" smtClean="0"/>
              <a:t>周围的人声（包括谈话声，哭声，笑声，吵闹声等）</a:t>
            </a:r>
            <a:endParaRPr lang="en-US" altLang="zh-CN" sz="1600" dirty="0" smtClean="0"/>
          </a:p>
          <a:p>
            <a:pPr marL="285750" indent="-285750">
              <a:lnSpc>
                <a:spcPct val="120000"/>
              </a:lnSpc>
              <a:buFont typeface="Wingdings" panose="05000000000000000000" pitchFamily="2" charset="2"/>
              <a:buChar char="Ø"/>
              <a:defRPr/>
            </a:pPr>
            <a:r>
              <a:rPr lang="zh-CN" altLang="en-US" sz="1600" kern="1200" dirty="0" smtClean="0">
                <a:solidFill>
                  <a:schemeClr val="tx1"/>
                </a:solidFill>
                <a:latin typeface="+mn-lt"/>
                <a:ea typeface="+mn-ea"/>
                <a:cs typeface="+mn-cs"/>
              </a:rPr>
              <a:t>周围的鸣笛声，乐器声</a:t>
            </a:r>
            <a:endParaRPr lang="en-US" altLang="zh-CN" sz="1600" dirty="0" smtClean="0"/>
          </a:p>
          <a:p>
            <a:pPr marL="285750" indent="-285750">
              <a:lnSpc>
                <a:spcPct val="120000"/>
              </a:lnSpc>
              <a:buFont typeface="Wingdings" panose="05000000000000000000" pitchFamily="2" charset="2"/>
              <a:buChar char="Ø"/>
              <a:defRPr/>
            </a:pPr>
            <a:r>
              <a:rPr lang="zh-CN" altLang="en-US" sz="1600" kern="1200" dirty="0" smtClean="0">
                <a:solidFill>
                  <a:schemeClr val="tx1"/>
                </a:solidFill>
                <a:latin typeface="+mn-lt"/>
                <a:ea typeface="+mn-ea"/>
                <a:cs typeface="+mn-cs"/>
              </a:rPr>
              <a:t>周围物体的撞击，摩擦声</a:t>
            </a:r>
            <a:endParaRPr lang="en-US" altLang="zh-CN" sz="1600" dirty="0" smtClean="0"/>
          </a:p>
          <a:p>
            <a:pPr marL="285750" indent="-285750">
              <a:lnSpc>
                <a:spcPct val="120000"/>
              </a:lnSpc>
              <a:buFont typeface="Wingdings" panose="05000000000000000000" pitchFamily="2" charset="2"/>
              <a:buChar char="Ø"/>
              <a:defRPr/>
            </a:pPr>
            <a:r>
              <a:rPr lang="zh-CN" altLang="en-US" sz="1600" dirty="0" smtClean="0"/>
              <a:t>其他放音设备播放的音乐，视听节目声音</a:t>
            </a:r>
            <a:endParaRPr lang="zh-CN" altLang="en-US" dirty="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6</a:t>
            </a:fld>
            <a:endParaRPr lang="en-US" altLang="zh-CN"/>
          </a:p>
        </p:txBody>
      </p:sp>
    </p:spTree>
    <p:extLst>
      <p:ext uri="{BB962C8B-B14F-4D97-AF65-F5344CB8AC3E}">
        <p14:creationId xmlns:p14="http://schemas.microsoft.com/office/powerpoint/2010/main" val="23851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一个噪声问题的产生必须具备三个要素：首先，必须要有噪声源；其次，必须有对噪声敏感的接受器</a:t>
            </a:r>
            <a:r>
              <a:rPr lang="en-US" altLang="zh-CN" dirty="0" smtClean="0"/>
              <a:t>;</a:t>
            </a:r>
            <a:r>
              <a:rPr lang="zh-CN" altLang="en-US" dirty="0" smtClean="0"/>
              <a:t>第三，必须有一个将噪声从源头传送到接收器的藕合路径。</a:t>
            </a:r>
          </a:p>
          <a:p>
            <a:r>
              <a:rPr lang="zh-CN" altLang="en-US" dirty="0" smtClean="0"/>
              <a:t>通常，有三种方法可以切断噪声的祸合路径：</a:t>
            </a:r>
          </a:p>
          <a:p>
            <a:r>
              <a:rPr lang="en-US" altLang="zh-CN" dirty="0" smtClean="0"/>
              <a:t>1)</a:t>
            </a:r>
            <a:r>
              <a:rPr lang="zh-CN" altLang="en-US" dirty="0" smtClean="0"/>
              <a:t>在噪声源头对噪声进行抑制；</a:t>
            </a:r>
          </a:p>
          <a:p>
            <a:r>
              <a:rPr lang="en-US" altLang="zh-CN" dirty="0" smtClean="0"/>
              <a:t>2)</a:t>
            </a:r>
            <a:r>
              <a:rPr lang="zh-CN" altLang="en-US" dirty="0" smtClean="0"/>
              <a:t>降低敏感电路对噪声的敏感程度；</a:t>
            </a:r>
          </a:p>
          <a:p>
            <a:r>
              <a:rPr lang="en-US" altLang="zh-CN" dirty="0" smtClean="0"/>
              <a:t>3)</a:t>
            </a:r>
            <a:r>
              <a:rPr lang="zh-CN" altLang="en-US" dirty="0" smtClean="0"/>
              <a:t>减小通过祸合路径传输的噪声大小。</a:t>
            </a:r>
            <a:endParaRPr lang="en-US" altLang="zh-CN" dirty="0" smtClean="0"/>
          </a:p>
          <a:p>
            <a:endParaRPr lang="en-US" altLang="zh-CN" dirty="0" smtClean="0"/>
          </a:p>
          <a:p>
            <a:r>
              <a:rPr lang="zh-CN" altLang="en-US" dirty="0" smtClean="0"/>
              <a:t>转自百度百科：</a:t>
            </a:r>
            <a:r>
              <a:rPr lang="en-US" altLang="zh-CN" dirty="0" smtClean="0"/>
              <a:t>https://baike.baidu.com/item/%E7%B3%BB%E7%BB%9F%E5%99%AA%E5%A3%B0/12730986</a:t>
            </a:r>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8</a:t>
            </a:fld>
            <a:endParaRPr lang="en-US" altLang="zh-CN"/>
          </a:p>
        </p:txBody>
      </p:sp>
    </p:spTree>
    <p:extLst>
      <p:ext uri="{BB962C8B-B14F-4D97-AF65-F5344CB8AC3E}">
        <p14:creationId xmlns:p14="http://schemas.microsoft.com/office/powerpoint/2010/main" val="153327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一个噪声问题的产生必须具备三个要素：</a:t>
            </a:r>
            <a:endParaRPr lang="en-US" altLang="zh-CN" dirty="0" smtClean="0"/>
          </a:p>
          <a:p>
            <a:r>
              <a:rPr lang="zh-CN" altLang="en-US" dirty="0" smtClean="0"/>
              <a:t>首先，必须要有噪声源；</a:t>
            </a:r>
            <a:endParaRPr lang="en-US" altLang="zh-CN" dirty="0" smtClean="0"/>
          </a:p>
          <a:p>
            <a:r>
              <a:rPr lang="zh-CN" altLang="en-US" dirty="0" smtClean="0"/>
              <a:t>其次，必须有对噪声敏感的接受器</a:t>
            </a:r>
            <a:r>
              <a:rPr lang="en-US" altLang="zh-CN" dirty="0" smtClean="0"/>
              <a:t>;</a:t>
            </a:r>
          </a:p>
          <a:p>
            <a:r>
              <a:rPr lang="zh-CN" altLang="en-US" dirty="0" smtClean="0"/>
              <a:t>第三，必须有一个将噪声从源头传送到接收器的藕合路径。</a:t>
            </a:r>
            <a:endParaRPr lang="en-US" altLang="zh-CN" dirty="0" smtClean="0"/>
          </a:p>
          <a:p>
            <a:endParaRPr lang="en-US" altLang="zh-CN" dirty="0" smtClean="0"/>
          </a:p>
          <a:p>
            <a:endParaRPr lang="zh-CN" altLang="en-US" dirty="0" smtClean="0"/>
          </a:p>
          <a:p>
            <a:r>
              <a:rPr lang="zh-CN" altLang="en-US" dirty="0" smtClean="0"/>
              <a:t>通常，有三种方法可以切断噪声的祸合路径：</a:t>
            </a:r>
          </a:p>
          <a:p>
            <a:r>
              <a:rPr lang="en-US" altLang="zh-CN" dirty="0" smtClean="0"/>
              <a:t>1)</a:t>
            </a:r>
            <a:r>
              <a:rPr lang="zh-CN" altLang="en-US" dirty="0" smtClean="0"/>
              <a:t>在噪声源头对噪声进行抑制；</a:t>
            </a:r>
          </a:p>
          <a:p>
            <a:r>
              <a:rPr lang="en-US" altLang="zh-CN" dirty="0" smtClean="0"/>
              <a:t>2)</a:t>
            </a:r>
            <a:r>
              <a:rPr lang="zh-CN" altLang="en-US" dirty="0" smtClean="0"/>
              <a:t>降低敏感电路对噪声的敏感程度；</a:t>
            </a:r>
          </a:p>
          <a:p>
            <a:r>
              <a:rPr lang="en-US" altLang="zh-CN" dirty="0" smtClean="0"/>
              <a:t>3)</a:t>
            </a:r>
            <a:r>
              <a:rPr lang="zh-CN" altLang="en-US" dirty="0" smtClean="0"/>
              <a:t>减小通过祸合路径传输的噪声大小。</a:t>
            </a:r>
            <a:endParaRPr lang="en-US" altLang="zh-CN" dirty="0" smtClean="0"/>
          </a:p>
          <a:p>
            <a:endParaRPr lang="en-US" altLang="zh-CN" dirty="0" smtClean="0"/>
          </a:p>
          <a:p>
            <a:r>
              <a:rPr lang="zh-CN" altLang="en-US" dirty="0" smtClean="0"/>
              <a:t>转自百度百科：</a:t>
            </a:r>
            <a:r>
              <a:rPr lang="en-US" altLang="zh-CN" dirty="0" smtClean="0"/>
              <a:t>https://baike.baidu.com/item/%E7%B3%BB%E7%BB%9F%E5%99%AA%E5%A3%B0/12730986</a:t>
            </a:r>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9</a:t>
            </a:fld>
            <a:endParaRPr lang="en-US" altLang="zh-CN"/>
          </a:p>
        </p:txBody>
      </p:sp>
    </p:spTree>
    <p:extLst>
      <p:ext uri="{BB962C8B-B14F-4D97-AF65-F5344CB8AC3E}">
        <p14:creationId xmlns:p14="http://schemas.microsoft.com/office/powerpoint/2010/main" val="327626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截图选自：</a:t>
            </a:r>
            <a:r>
              <a:rPr lang="en-US" altLang="zh-CN" dirty="0" smtClean="0"/>
              <a:t>https://www.ednchina.com/news/2018093015067.html</a:t>
            </a:r>
          </a:p>
          <a:p>
            <a:endParaRPr lang="en-US" altLang="zh-CN" dirty="0" smtClean="0"/>
          </a:p>
          <a:p>
            <a:r>
              <a:rPr lang="zh-CN" altLang="en-US" dirty="0" smtClean="0"/>
              <a:t>关于</a:t>
            </a:r>
            <a:r>
              <a:rPr lang="en-US" altLang="zh-CN" dirty="0" err="1" smtClean="0"/>
              <a:t>iphone</a:t>
            </a:r>
            <a:r>
              <a:rPr lang="zh-CN" altLang="en-US" dirty="0" smtClean="0"/>
              <a:t>手机上麦克风的数量，当前查询到的结果是：</a:t>
            </a:r>
            <a:endParaRPr lang="en-US" altLang="zh-CN" dirty="0" smtClean="0"/>
          </a:p>
          <a:p>
            <a:r>
              <a:rPr lang="zh-CN" altLang="en-US" dirty="0" smtClean="0"/>
              <a:t>从</a:t>
            </a:r>
            <a:r>
              <a:rPr lang="en-US" altLang="zh-CN" dirty="0" err="1" smtClean="0"/>
              <a:t>iphone</a:t>
            </a:r>
            <a:r>
              <a:rPr lang="en-US" altLang="zh-CN" baseline="0" dirty="0" smtClean="0"/>
              <a:t> 4</a:t>
            </a:r>
            <a:r>
              <a:rPr lang="zh-CN" altLang="en-US" baseline="0" dirty="0" smtClean="0"/>
              <a:t>开始，采用了</a:t>
            </a:r>
            <a:r>
              <a:rPr lang="en-US" altLang="zh-CN" baseline="0" dirty="0" smtClean="0"/>
              <a:t>2</a:t>
            </a:r>
            <a:r>
              <a:rPr lang="zh-CN" altLang="en-US" baseline="0" dirty="0" smtClean="0"/>
              <a:t>个及以上的麦克风。其中</a:t>
            </a:r>
            <a:r>
              <a:rPr lang="en-US" altLang="zh-CN" baseline="0" dirty="0" err="1" smtClean="0"/>
              <a:t>iphone</a:t>
            </a:r>
            <a:r>
              <a:rPr lang="en-US" altLang="zh-CN" baseline="0" dirty="0" smtClean="0"/>
              <a:t> 4/4S</a:t>
            </a:r>
            <a:r>
              <a:rPr lang="zh-CN" altLang="en-US" baseline="0" dirty="0" smtClean="0"/>
              <a:t>采用</a:t>
            </a:r>
            <a:r>
              <a:rPr lang="en-US" altLang="zh-CN" baseline="0" dirty="0" smtClean="0"/>
              <a:t>2</a:t>
            </a:r>
            <a:r>
              <a:rPr lang="zh-CN" altLang="en-US" baseline="0" dirty="0" smtClean="0"/>
              <a:t>个麦克风， </a:t>
            </a:r>
            <a:r>
              <a:rPr lang="en-US" altLang="zh-CN" baseline="0" dirty="0" err="1" smtClean="0"/>
              <a:t>iphone</a:t>
            </a:r>
            <a:r>
              <a:rPr lang="en-US" altLang="zh-CN" baseline="0" dirty="0" smtClean="0"/>
              <a:t> 5/6</a:t>
            </a:r>
            <a:r>
              <a:rPr lang="zh-CN" altLang="en-US" baseline="0" dirty="0" smtClean="0"/>
              <a:t>采用了</a:t>
            </a:r>
            <a:r>
              <a:rPr lang="en-US" altLang="zh-CN" baseline="0" dirty="0" smtClean="0"/>
              <a:t>3</a:t>
            </a:r>
            <a:r>
              <a:rPr lang="zh-CN" altLang="en-US" baseline="0" dirty="0" smtClean="0"/>
              <a:t>个麦克风，</a:t>
            </a:r>
            <a:r>
              <a:rPr lang="en-US" altLang="zh-CN" baseline="0" dirty="0" err="1" smtClean="0"/>
              <a:t>iphone</a:t>
            </a:r>
            <a:r>
              <a:rPr lang="en-US" altLang="zh-CN" baseline="0" dirty="0" smtClean="0"/>
              <a:t> 6S</a:t>
            </a:r>
            <a:r>
              <a:rPr lang="zh-CN" altLang="en-US" baseline="0" dirty="0" smtClean="0"/>
              <a:t>及之后的机型采用</a:t>
            </a:r>
            <a:r>
              <a:rPr lang="en-US" altLang="zh-CN" baseline="0" dirty="0" smtClean="0"/>
              <a:t>4</a:t>
            </a:r>
            <a:r>
              <a:rPr lang="zh-CN" altLang="en-US" baseline="0" dirty="0" smtClean="0"/>
              <a:t>个麦克风。</a:t>
            </a:r>
            <a:endParaRPr lang="zh-CN" altLang="en-US" dirty="0" smtClean="0"/>
          </a:p>
        </p:txBody>
      </p:sp>
      <p:sp>
        <p:nvSpPr>
          <p:cNvPr id="4" name="灯片编号占位符 3"/>
          <p:cNvSpPr>
            <a:spLocks noGrp="1"/>
          </p:cNvSpPr>
          <p:nvPr>
            <p:ph type="sldNum" sz="quarter" idx="10"/>
          </p:nvPr>
        </p:nvSpPr>
        <p:spPr/>
        <p:txBody>
          <a:bodyPr/>
          <a:lstStyle/>
          <a:p>
            <a:fld id="{1D297557-C1ED-4CC1-894C-C85437086DD1}" type="slidenum">
              <a:rPr lang="en-US" altLang="zh-CN" smtClean="0"/>
              <a:pPr/>
              <a:t>10</a:t>
            </a:fld>
            <a:endParaRPr lang="en-US" altLang="zh-CN"/>
          </a:p>
        </p:txBody>
      </p:sp>
    </p:spTree>
    <p:extLst>
      <p:ext uri="{BB962C8B-B14F-4D97-AF65-F5344CB8AC3E}">
        <p14:creationId xmlns:p14="http://schemas.microsoft.com/office/powerpoint/2010/main" val="3388278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 7"/>
          <p:cNvGrpSpPr>
            <a:grpSpLocks/>
          </p:cNvGrpSpPr>
          <p:nvPr userDrawn="1"/>
        </p:nvGrpSpPr>
        <p:grpSpPr bwMode="auto">
          <a:xfrm>
            <a:off x="0" y="657225"/>
            <a:ext cx="9144000" cy="5172075"/>
            <a:chOff x="0" y="1318746"/>
            <a:chExt cx="9144000" cy="3924300"/>
          </a:xfrm>
        </p:grpSpPr>
        <p:sp>
          <p:nvSpPr>
            <p:cNvPr id="4" name="矩形 3"/>
            <p:cNvSpPr/>
            <p:nvPr userDrawn="1"/>
          </p:nvSpPr>
          <p:spPr>
            <a:xfrm>
              <a:off x="0" y="1318746"/>
              <a:ext cx="9144000" cy="39243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auto">
                <a:spcBef>
                  <a:spcPts val="0"/>
                </a:spcBef>
                <a:spcAft>
                  <a:spcPts val="0"/>
                </a:spcAft>
                <a:defRPr/>
              </a:pPr>
              <a:endParaRPr kumimoji="1" lang="zh-CN" altLang="en-US"/>
            </a:p>
          </p:txBody>
        </p:sp>
        <p:sp>
          <p:nvSpPr>
            <p:cNvPr id="5" name="单圆角矩形 4"/>
            <p:cNvSpPr/>
            <p:nvPr userDrawn="1"/>
          </p:nvSpPr>
          <p:spPr>
            <a:xfrm flipV="1">
              <a:off x="0" y="1318746"/>
              <a:ext cx="6356350" cy="3924300"/>
            </a:xfrm>
            <a:prstGeom prst="round1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auto">
                <a:spcBef>
                  <a:spcPts val="0"/>
                </a:spcBef>
                <a:spcAft>
                  <a:spcPts val="0"/>
                </a:spcAft>
                <a:defRPr/>
              </a:pPr>
              <a:endParaRPr kumimoji="1" lang="zh-CN" altLang="en-US"/>
            </a:p>
          </p:txBody>
        </p:sp>
        <p:pic>
          <p:nvPicPr>
            <p:cNvPr id="6" name="Picture 1" descr="int_TP-Link Brand Guidelines_05202016-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6577" y="1851587"/>
              <a:ext cx="1236435" cy="84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itle 1"/>
          <p:cNvSpPr>
            <a:spLocks noGrp="1"/>
          </p:cNvSpPr>
          <p:nvPr>
            <p:ph type="title"/>
          </p:nvPr>
        </p:nvSpPr>
        <p:spPr>
          <a:xfrm>
            <a:off x="838106" y="1583872"/>
            <a:ext cx="3803136" cy="1445078"/>
          </a:xfrm>
          <a:prstGeom prst="rect">
            <a:avLst/>
          </a:prstGeom>
          <a:ln>
            <a:noFill/>
          </a:ln>
        </p:spPr>
        <p:txBody>
          <a:bodyPr vert="horz"/>
          <a:lstStyle>
            <a:lvl1pPr algn="l">
              <a:lnSpc>
                <a:spcPct val="90000"/>
              </a:lnSpc>
              <a:defRPr sz="5000" b="1" i="0" baseline="0">
                <a:solidFill>
                  <a:schemeClr val="bg1"/>
                </a:solidFill>
                <a:latin typeface="Arial"/>
                <a:cs typeface="Arial"/>
              </a:defRPr>
            </a:lvl1pPr>
          </a:lstStyle>
          <a:p>
            <a:pPr lvl="0"/>
            <a:r>
              <a:rPr lang="zh-CN" altLang="en-US" smtClean="0"/>
              <a:t>单击此处编辑母版标题样式</a:t>
            </a:r>
            <a:endParaRPr lang="en-US" dirty="0"/>
          </a:p>
        </p:txBody>
      </p:sp>
      <p:sp>
        <p:nvSpPr>
          <p:cNvPr id="8" name="灯片编号占位符 11"/>
          <p:cNvSpPr>
            <a:spLocks noGrp="1"/>
          </p:cNvSpPr>
          <p:nvPr>
            <p:ph type="sldNum" sz="quarter" idx="10"/>
          </p:nvPr>
        </p:nvSpPr>
        <p:spPr/>
        <p:txBody>
          <a:bodyPr/>
          <a:lstStyle>
            <a:lvl1pPr>
              <a:defRPr/>
            </a:lvl1pPr>
          </a:lstStyle>
          <a:p>
            <a:fld id="{B6F0B226-5035-4D66-9AA4-21AE1F8AE84C}" type="slidenum">
              <a:rPr lang="zh-CN" altLang="en-US"/>
              <a:pPr/>
              <a:t>‹#›</a:t>
            </a:fld>
            <a:endParaRPr lang="zh-CN" altLang="en-US"/>
          </a:p>
        </p:txBody>
      </p:sp>
    </p:spTree>
    <p:extLst>
      <p:ext uri="{BB962C8B-B14F-4D97-AF65-F5344CB8AC3E}">
        <p14:creationId xmlns:p14="http://schemas.microsoft.com/office/powerpoint/2010/main" val="54247591"/>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矩形 1"/>
          <p:cNvSpPr/>
          <p:nvPr userDrawn="1"/>
        </p:nvSpPr>
        <p:spPr>
          <a:xfrm>
            <a:off x="0" y="0"/>
            <a:ext cx="9264650" cy="6945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sp>
        <p:nvSpPr>
          <p:cNvPr id="3" name="TextBox 6"/>
          <p:cNvSpPr txBox="1"/>
          <p:nvPr userDrawn="1"/>
        </p:nvSpPr>
        <p:spPr>
          <a:xfrm>
            <a:off x="2008414" y="1649186"/>
            <a:ext cx="5012871" cy="3508649"/>
          </a:xfrm>
          <a:prstGeom prst="rect">
            <a:avLst/>
          </a:prstGeom>
          <a:noFill/>
        </p:spPr>
        <p:txBody>
          <a:bodyPr wrap="square" lIns="121917" tIns="60958" rIns="121917" bIns="60958">
            <a:spAutoFit/>
          </a:bodyPr>
          <a:lstStyle/>
          <a:p>
            <a:pPr algn="ctr" defTabSz="609585" fontAlgn="auto">
              <a:spcBef>
                <a:spcPts val="0"/>
              </a:spcBef>
              <a:spcAft>
                <a:spcPts val="0"/>
              </a:spcAft>
              <a:defRPr/>
            </a:pPr>
            <a:r>
              <a:rPr lang="en-US" sz="4400" b="0" dirty="0">
                <a:solidFill>
                  <a:schemeClr val="tx1"/>
                </a:solidFill>
                <a:latin typeface="Arial"/>
                <a:ea typeface="+mn-ea"/>
                <a:cs typeface="Arial"/>
              </a:rPr>
              <a:t>THANK </a:t>
            </a:r>
            <a:r>
              <a:rPr lang="en-US" sz="4400" b="0" dirty="0" smtClean="0">
                <a:solidFill>
                  <a:schemeClr val="tx1"/>
                </a:solidFill>
                <a:latin typeface="Arial"/>
                <a:ea typeface="+mn-ea"/>
                <a:cs typeface="Arial"/>
              </a:rPr>
              <a:t>YOU</a:t>
            </a:r>
          </a:p>
          <a:p>
            <a:pPr algn="ctr" defTabSz="609585" fontAlgn="auto">
              <a:spcBef>
                <a:spcPts val="0"/>
              </a:spcBef>
              <a:spcAft>
                <a:spcPts val="0"/>
              </a:spcAft>
              <a:defRPr/>
            </a:pPr>
            <a:endParaRPr lang="en-US" sz="4400" b="0" dirty="0" smtClean="0">
              <a:solidFill>
                <a:schemeClr val="tx1"/>
              </a:solidFill>
              <a:latin typeface="Arial"/>
              <a:ea typeface="+mn-ea"/>
              <a:cs typeface="Arial"/>
            </a:endParaRPr>
          </a:p>
          <a:p>
            <a:pPr algn="ctr" defTabSz="609585" fontAlgn="auto">
              <a:spcBef>
                <a:spcPts val="0"/>
              </a:spcBef>
              <a:spcAft>
                <a:spcPts val="0"/>
              </a:spcAft>
              <a:defRPr/>
            </a:pPr>
            <a:endParaRPr lang="en-US" sz="4400" b="0" dirty="0" smtClean="0">
              <a:solidFill>
                <a:schemeClr val="tx1"/>
              </a:solidFill>
              <a:latin typeface="Arial"/>
              <a:ea typeface="+mn-ea"/>
              <a:cs typeface="Arial"/>
            </a:endParaRPr>
          </a:p>
          <a:p>
            <a:pPr algn="ctr" defTabSz="609585" fontAlgn="auto">
              <a:spcBef>
                <a:spcPts val="0"/>
              </a:spcBef>
              <a:spcAft>
                <a:spcPts val="0"/>
              </a:spcAft>
              <a:defRPr/>
            </a:pPr>
            <a:endParaRPr lang="en-US" sz="4400" b="0" dirty="0">
              <a:solidFill>
                <a:schemeClr val="tx1"/>
              </a:solidFill>
              <a:latin typeface="Arial"/>
              <a:ea typeface="+mn-ea"/>
              <a:cs typeface="Arial"/>
            </a:endParaRPr>
          </a:p>
          <a:p>
            <a:pPr algn="ctr" defTabSz="609585" fontAlgn="auto">
              <a:spcBef>
                <a:spcPts val="0"/>
              </a:spcBef>
              <a:spcAft>
                <a:spcPts val="0"/>
              </a:spcAft>
              <a:defRPr/>
            </a:pPr>
            <a:r>
              <a:rPr lang="en-US" sz="4400" b="0" dirty="0">
                <a:solidFill>
                  <a:schemeClr val="tx1"/>
                </a:solidFill>
                <a:latin typeface="Arial"/>
                <a:ea typeface="+mn-ea"/>
                <a:cs typeface="Arial"/>
              </a:rPr>
              <a:t>Q&amp;A</a:t>
            </a:r>
          </a:p>
        </p:txBody>
      </p:sp>
    </p:spTree>
    <p:extLst>
      <p:ext uri="{BB962C8B-B14F-4D97-AF65-F5344CB8AC3E}">
        <p14:creationId xmlns:p14="http://schemas.microsoft.com/office/powerpoint/2010/main" val="705081044"/>
      </p:ext>
    </p:extLst>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p:nvPr userDrawn="1"/>
        </p:nvSpPr>
        <p:spPr>
          <a:xfrm>
            <a:off x="0" y="0"/>
            <a:ext cx="9144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sz="4400" dirty="0">
              <a:solidFill>
                <a:schemeClr val="bg1">
                  <a:lumMod val="85000"/>
                </a:schemeClr>
              </a:solidFill>
            </a:endParaRPr>
          </a:p>
        </p:txBody>
      </p:sp>
      <p:pic>
        <p:nvPicPr>
          <p:cNvPr id="4" name="Picture 11" descr="int_TP-Link Brand Guidelines_05202016-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2200" y="1658938"/>
            <a:ext cx="5064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579294" y="2261905"/>
            <a:ext cx="6520753" cy="1979098"/>
          </a:xfrm>
          <a:prstGeom prst="rect">
            <a:avLst/>
          </a:prstGeom>
          <a:ln>
            <a:noFill/>
          </a:ln>
        </p:spPr>
        <p:txBody>
          <a:bodyPr vert="horz"/>
          <a:lstStyle>
            <a:lvl1pPr algn="l">
              <a:lnSpc>
                <a:spcPct val="90000"/>
              </a:lnSpc>
              <a:defRPr sz="4400" b="1" i="0" baseline="0">
                <a:solidFill>
                  <a:schemeClr val="bg1"/>
                </a:solidFill>
                <a:latin typeface="Arial"/>
                <a:cs typeface="Arial"/>
              </a:defRPr>
            </a:lvl1pPr>
          </a:lstStyle>
          <a:p>
            <a:pPr lvl="0"/>
            <a:r>
              <a:rPr lang="zh-CN" altLang="en-US" dirty="0" smtClean="0"/>
              <a:t>单击此处编辑母版标题样式</a:t>
            </a:r>
            <a:endParaRPr lang="en-US" dirty="0"/>
          </a:p>
        </p:txBody>
      </p:sp>
      <p:sp>
        <p:nvSpPr>
          <p:cNvPr id="5" name="灯片编号占位符 4"/>
          <p:cNvSpPr>
            <a:spLocks noGrp="1"/>
          </p:cNvSpPr>
          <p:nvPr>
            <p:ph type="sldNum" sz="quarter" idx="10"/>
          </p:nvPr>
        </p:nvSpPr>
        <p:spPr/>
        <p:txBody>
          <a:bodyPr/>
          <a:lstStyle>
            <a:lvl1pPr>
              <a:defRPr/>
            </a:lvl1pPr>
          </a:lstStyle>
          <a:p>
            <a:fld id="{D3C7961D-381F-400C-BDD1-0FB16B867684}" type="slidenum">
              <a:rPr lang="zh-CN" altLang="en-US" smtClean="0"/>
              <a:pPr/>
              <a:t>‹#›</a:t>
            </a:fld>
            <a:endParaRPr lang="zh-CN" altLang="en-US" dirty="0"/>
          </a:p>
        </p:txBody>
      </p:sp>
      <p:sp>
        <p:nvSpPr>
          <p:cNvPr id="6" name="页脚占位符 5"/>
          <p:cNvSpPr>
            <a:spLocks noGrp="1"/>
          </p:cNvSpPr>
          <p:nvPr>
            <p:ph type="ftr" sz="quarter" idx="11"/>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3034286452"/>
      </p:ext>
    </p:extLst>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Title 1"/>
          <p:cNvSpPr>
            <a:spLocks noGrp="1"/>
          </p:cNvSpPr>
          <p:nvPr>
            <p:ph type="title"/>
          </p:nvPr>
        </p:nvSpPr>
        <p:spPr>
          <a:xfrm>
            <a:off x="3078632" y="2849950"/>
            <a:ext cx="5302914" cy="689010"/>
          </a:xfrm>
          <a:prstGeom prst="rect">
            <a:avLst/>
          </a:prstGeom>
          <a:ln>
            <a:noFill/>
          </a:ln>
        </p:spPr>
        <p:txBody>
          <a:bodyPr vert="horz"/>
          <a:lstStyle>
            <a:lvl1pPr algn="l">
              <a:lnSpc>
                <a:spcPct val="90000"/>
              </a:lnSpc>
              <a:defRPr sz="3700" b="1" i="0" baseline="0">
                <a:solidFill>
                  <a:schemeClr val="accent5"/>
                </a:solidFill>
                <a:latin typeface="Arial"/>
                <a:cs typeface="Arial"/>
              </a:defRPr>
            </a:lvl1pPr>
          </a:lstStyle>
          <a:p>
            <a:pPr lvl="0"/>
            <a:r>
              <a:rPr lang="zh-CN" altLang="en-US" smtClean="0"/>
              <a:t>单击此处编辑母版标题样式</a:t>
            </a:r>
            <a:endParaRPr lang="en-US" dirty="0"/>
          </a:p>
        </p:txBody>
      </p:sp>
      <p:sp>
        <p:nvSpPr>
          <p:cNvPr id="8" name="灯片编号占位符 7"/>
          <p:cNvSpPr>
            <a:spLocks noGrp="1"/>
          </p:cNvSpPr>
          <p:nvPr>
            <p:ph type="sldNum" sz="quarter" idx="10"/>
          </p:nvPr>
        </p:nvSpPr>
        <p:spPr/>
        <p:txBody>
          <a:bodyPr/>
          <a:lstStyle>
            <a:lvl1pPr>
              <a:defRPr/>
            </a:lvl1pPr>
          </a:lstStyle>
          <a:p>
            <a:fld id="{5F775E9B-2BEE-44BE-81A9-82CABA681418}" type="slidenum">
              <a:rPr lang="zh-CN" altLang="en-US"/>
              <a:pPr/>
              <a:t>‹#›</a:t>
            </a:fld>
            <a:endParaRPr lang="zh-CN" altLang="en-US"/>
          </a:p>
        </p:txBody>
      </p:sp>
      <p:sp>
        <p:nvSpPr>
          <p:cNvPr id="10" name="页脚占位符 9"/>
          <p:cNvSpPr>
            <a:spLocks noGrp="1"/>
          </p:cNvSpPr>
          <p:nvPr>
            <p:ph type="ftr" sz="quarter" idx="11"/>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3175325870"/>
      </p:ext>
    </p:extLst>
  </p:cSld>
  <p:clrMapOvr>
    <a:masterClrMapping/>
  </p:clrMapOvr>
  <p:transition spd="slow">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8750300" y="6577013"/>
            <a:ext cx="393700" cy="1047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pic>
        <p:nvPicPr>
          <p:cNvPr id="4" name="Picture 5" descr="int_TP-Link Brand Guidelines_05202016-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04225" y="438150"/>
            <a:ext cx="341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flipH="1">
            <a:off x="4581525" y="1371600"/>
            <a:ext cx="0" cy="4095750"/>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直接连接符 5"/>
          <p:cNvCxnSpPr/>
          <p:nvPr userDrawn="1"/>
        </p:nvCxnSpPr>
        <p:spPr>
          <a:xfrm>
            <a:off x="1838325" y="3419475"/>
            <a:ext cx="5467350" cy="11113"/>
          </a:xfrm>
          <a:prstGeom prst="line">
            <a:avLst/>
          </a:prstGeom>
        </p:spPr>
        <p:style>
          <a:lnRef idx="2">
            <a:schemeClr val="accent1"/>
          </a:lnRef>
          <a:fillRef idx="0">
            <a:schemeClr val="accent1"/>
          </a:fillRef>
          <a:effectRef idx="1">
            <a:schemeClr val="accent1"/>
          </a:effectRef>
          <a:fontRef idx="minor">
            <a:schemeClr val="tx1"/>
          </a:fontRef>
        </p:style>
      </p:cxnSp>
      <p:sp>
        <p:nvSpPr>
          <p:cNvPr id="7" name="矩形 6"/>
          <p:cNvSpPr/>
          <p:nvPr userDrawn="1"/>
        </p:nvSpPr>
        <p:spPr>
          <a:xfrm>
            <a:off x="0" y="0"/>
            <a:ext cx="609600" cy="600075"/>
          </a:xfrm>
          <a:prstGeom prst="rect">
            <a:avLst/>
          </a:prstGeom>
          <a:solidFill>
            <a:srgbClr val="FFC80B"/>
          </a:solidFill>
          <a:ln>
            <a:noFill/>
          </a:ln>
          <a:effectLst>
            <a:outerShdw sx="1000" sy="1000" rotWithShape="0">
              <a:srgbClr val="000000"/>
            </a:outerShdw>
          </a:effectLst>
        </p:spPr>
        <p:style>
          <a:lnRef idx="1">
            <a:schemeClr val="accent1"/>
          </a:lnRef>
          <a:fillRef idx="1001">
            <a:schemeClr val="lt1"/>
          </a:fillRef>
          <a:effectRef idx="2">
            <a:schemeClr val="accent1"/>
          </a:effectRef>
          <a:fontRef idx="minor">
            <a:schemeClr val="lt1"/>
          </a:fontRef>
        </p:style>
        <p:txBody>
          <a:bodyPr anchor="ctr"/>
          <a:lstStyle/>
          <a:p>
            <a:pPr algn="ctr" defTabSz="609585" fontAlgn="auto">
              <a:spcBef>
                <a:spcPts val="0"/>
              </a:spcBef>
              <a:spcAft>
                <a:spcPts val="0"/>
              </a:spcAft>
              <a:defRPr/>
            </a:pPr>
            <a:endParaRPr lang="zh-CN" altLang="en-US"/>
          </a:p>
        </p:txBody>
      </p:sp>
      <p:sp>
        <p:nvSpPr>
          <p:cNvPr id="8" name="矩形 7"/>
          <p:cNvSpPr/>
          <p:nvPr userDrawn="1"/>
        </p:nvSpPr>
        <p:spPr>
          <a:xfrm>
            <a:off x="685800" y="0"/>
            <a:ext cx="1885950" cy="600075"/>
          </a:xfrm>
          <a:prstGeom prst="rect">
            <a:avLst/>
          </a:prstGeom>
          <a:solidFill>
            <a:srgbClr val="4ACBD6"/>
          </a:solidFill>
          <a:ln>
            <a:noFill/>
          </a:ln>
          <a:effectLst>
            <a:outerShdw sx="1000" sy="1000" rotWithShape="0">
              <a:srgbClr val="000000"/>
            </a:outerShdw>
          </a:effectLst>
        </p:spPr>
        <p:style>
          <a:lnRef idx="1">
            <a:schemeClr val="accent1"/>
          </a:lnRef>
          <a:fillRef idx="1001">
            <a:schemeClr val="lt1"/>
          </a:fillRef>
          <a:effectRef idx="2">
            <a:schemeClr val="accent1"/>
          </a:effectRef>
          <a:fontRef idx="minor">
            <a:schemeClr val="lt1"/>
          </a:fontRef>
        </p:style>
        <p:txBody>
          <a:bodyPr anchor="ctr"/>
          <a:lstStyle/>
          <a:p>
            <a:pPr algn="ctr" defTabSz="609585" fontAlgn="auto">
              <a:spcBef>
                <a:spcPts val="0"/>
              </a:spcBef>
              <a:spcAft>
                <a:spcPts val="0"/>
              </a:spcAft>
              <a:defRPr/>
            </a:pPr>
            <a:endParaRPr lang="zh-CN" altLang="en-US"/>
          </a:p>
        </p:txBody>
      </p:sp>
      <p:sp>
        <p:nvSpPr>
          <p:cNvPr id="9" name="灯片编号占位符 8"/>
          <p:cNvSpPr>
            <a:spLocks noGrp="1"/>
          </p:cNvSpPr>
          <p:nvPr>
            <p:ph type="sldNum" sz="quarter" idx="10"/>
          </p:nvPr>
        </p:nvSpPr>
        <p:spPr/>
        <p:txBody>
          <a:bodyPr/>
          <a:lstStyle>
            <a:lvl1pPr>
              <a:defRPr/>
            </a:lvl1pPr>
          </a:lstStyle>
          <a:p>
            <a:fld id="{E5F3E21D-0F1F-4655-A90F-601E18948E0D}" type="slidenum">
              <a:rPr lang="zh-CN" altLang="en-US"/>
              <a:pPr/>
              <a:t>‹#›</a:t>
            </a:fld>
            <a:endParaRPr lang="zh-CN" altLang="en-US"/>
          </a:p>
        </p:txBody>
      </p:sp>
      <p:sp>
        <p:nvSpPr>
          <p:cNvPr id="10" name="页脚占位符 9"/>
          <p:cNvSpPr>
            <a:spLocks noGrp="1"/>
          </p:cNvSpPr>
          <p:nvPr>
            <p:ph type="ftr" sz="quarter" idx="11"/>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2792471233"/>
      </p:ext>
    </p:extLst>
  </p:cSld>
  <p:clrMapOvr>
    <a:masterClrMapping/>
  </p:clrMapOvr>
  <p:transition spd="slow">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8750300" y="6577013"/>
            <a:ext cx="393700" cy="1047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sp>
        <p:nvSpPr>
          <p:cNvPr id="4" name="TextBox 20"/>
          <p:cNvSpPr txBox="1"/>
          <p:nvPr userDrawn="1"/>
        </p:nvSpPr>
        <p:spPr>
          <a:xfrm>
            <a:off x="8785225" y="6475413"/>
            <a:ext cx="555625" cy="306387"/>
          </a:xfrm>
          <a:prstGeom prst="rect">
            <a:avLst/>
          </a:prstGeom>
          <a:noFill/>
        </p:spPr>
        <p:txBody>
          <a:bodyPr lIns="121917" tIns="60958" rIns="121917" bIns="60958">
            <a:spAutoFit/>
          </a:bodyPr>
          <a:lstStyle/>
          <a:p>
            <a:pPr>
              <a:defRPr/>
            </a:pPr>
            <a:r>
              <a:rPr lang="en-US" altLang="zh-CN" sz="1200" baseline="30000">
                <a:solidFill>
                  <a:srgbClr val="7F7F7F"/>
                </a:solidFill>
                <a:latin typeface="Arial" charset="0"/>
                <a:ea typeface="ＭＳ Ｐゴシック" pitchFamily="34" charset="-128"/>
              </a:rPr>
              <a:t> </a:t>
            </a:r>
            <a:endParaRPr lang="en-US" altLang="zh-CN" sz="1200">
              <a:latin typeface="Arial" charset="0"/>
              <a:ea typeface="宋体" charset="-122"/>
            </a:endParaRPr>
          </a:p>
        </p:txBody>
      </p:sp>
      <p:pic>
        <p:nvPicPr>
          <p:cNvPr id="5" name="Picture 5" descr="int_TP-Link Brand Guidelines_05202016-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04225" y="438150"/>
            <a:ext cx="341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userDrawn="1"/>
        </p:nvSpPr>
        <p:spPr>
          <a:xfrm>
            <a:off x="0" y="0"/>
            <a:ext cx="609600" cy="600075"/>
          </a:xfrm>
          <a:prstGeom prst="rect">
            <a:avLst/>
          </a:prstGeom>
          <a:solidFill>
            <a:srgbClr val="FFC80B"/>
          </a:solidFill>
          <a:ln>
            <a:noFill/>
          </a:ln>
          <a:effectLst>
            <a:outerShdw sx="1000" sy="1000" rotWithShape="0">
              <a:srgbClr val="000000"/>
            </a:outerShdw>
          </a:effectLst>
        </p:spPr>
        <p:style>
          <a:lnRef idx="1">
            <a:schemeClr val="accent1"/>
          </a:lnRef>
          <a:fillRef idx="1001">
            <a:schemeClr val="lt1"/>
          </a:fillRef>
          <a:effectRef idx="2">
            <a:schemeClr val="accent1"/>
          </a:effectRef>
          <a:fontRef idx="minor">
            <a:schemeClr val="lt1"/>
          </a:fontRef>
        </p:style>
        <p:txBody>
          <a:bodyPr anchor="ctr"/>
          <a:lstStyle/>
          <a:p>
            <a:pPr algn="ctr" defTabSz="609585" fontAlgn="auto">
              <a:spcBef>
                <a:spcPts val="0"/>
              </a:spcBef>
              <a:spcAft>
                <a:spcPts val="0"/>
              </a:spcAft>
              <a:defRPr/>
            </a:pPr>
            <a:endParaRPr lang="zh-CN" altLang="en-US"/>
          </a:p>
        </p:txBody>
      </p:sp>
      <p:sp>
        <p:nvSpPr>
          <p:cNvPr id="7" name="矩形 6"/>
          <p:cNvSpPr/>
          <p:nvPr userDrawn="1"/>
        </p:nvSpPr>
        <p:spPr>
          <a:xfrm>
            <a:off x="685800" y="0"/>
            <a:ext cx="1885950" cy="600075"/>
          </a:xfrm>
          <a:prstGeom prst="rect">
            <a:avLst/>
          </a:prstGeom>
          <a:solidFill>
            <a:srgbClr val="4ACBD6"/>
          </a:solidFill>
          <a:ln>
            <a:noFill/>
          </a:ln>
          <a:effectLst>
            <a:outerShdw sx="1000" sy="1000" rotWithShape="0">
              <a:srgbClr val="000000"/>
            </a:outerShdw>
          </a:effectLst>
        </p:spPr>
        <p:style>
          <a:lnRef idx="1">
            <a:schemeClr val="accent1"/>
          </a:lnRef>
          <a:fillRef idx="1001">
            <a:schemeClr val="lt1"/>
          </a:fillRef>
          <a:effectRef idx="2">
            <a:schemeClr val="accent1"/>
          </a:effectRef>
          <a:fontRef idx="minor">
            <a:schemeClr val="lt1"/>
          </a:fontRef>
        </p:style>
        <p:txBody>
          <a:bodyPr anchor="ctr"/>
          <a:lstStyle/>
          <a:p>
            <a:pPr algn="ctr" defTabSz="609585" fontAlgn="auto">
              <a:spcBef>
                <a:spcPts val="0"/>
              </a:spcBef>
              <a:spcAft>
                <a:spcPts val="0"/>
              </a:spcAft>
              <a:defRPr/>
            </a:pPr>
            <a:endParaRPr lang="zh-CN" altLang="en-US"/>
          </a:p>
        </p:txBody>
      </p:sp>
      <p:sp>
        <p:nvSpPr>
          <p:cNvPr id="8" name="灯片编号占位符 7"/>
          <p:cNvSpPr>
            <a:spLocks noGrp="1"/>
          </p:cNvSpPr>
          <p:nvPr>
            <p:ph type="sldNum" sz="quarter" idx="10"/>
          </p:nvPr>
        </p:nvSpPr>
        <p:spPr/>
        <p:txBody>
          <a:bodyPr/>
          <a:lstStyle>
            <a:lvl1pPr>
              <a:defRPr/>
            </a:lvl1pPr>
          </a:lstStyle>
          <a:p>
            <a:fld id="{04E97B33-F4A6-4E0E-8108-386A1EBCB927}" type="slidenum">
              <a:rPr lang="zh-CN" altLang="en-US"/>
              <a:pPr/>
              <a:t>‹#›</a:t>
            </a:fld>
            <a:endParaRPr lang="zh-CN" altLang="en-US"/>
          </a:p>
        </p:txBody>
      </p:sp>
      <p:sp>
        <p:nvSpPr>
          <p:cNvPr id="9" name="页脚占位符 8"/>
          <p:cNvSpPr>
            <a:spLocks noGrp="1"/>
          </p:cNvSpPr>
          <p:nvPr>
            <p:ph type="ftr" sz="quarter" idx="11"/>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1971401471"/>
      </p:ext>
    </p:extLst>
  </p:cSld>
  <p:clrMapOvr>
    <a:masterClrMapping/>
  </p:clrMapOvr>
  <p:transition spd="slow">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6" name="矩形 5"/>
          <p:cNvSpPr/>
          <p:nvPr userDrawn="1"/>
        </p:nvSpPr>
        <p:spPr>
          <a:xfrm>
            <a:off x="8750300" y="6577013"/>
            <a:ext cx="393700" cy="1047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sp>
        <p:nvSpPr>
          <p:cNvPr id="7" name="TextBox 20"/>
          <p:cNvSpPr txBox="1"/>
          <p:nvPr userDrawn="1"/>
        </p:nvSpPr>
        <p:spPr>
          <a:xfrm>
            <a:off x="8785225" y="6475413"/>
            <a:ext cx="555625" cy="306387"/>
          </a:xfrm>
          <a:prstGeom prst="rect">
            <a:avLst/>
          </a:prstGeom>
          <a:noFill/>
        </p:spPr>
        <p:txBody>
          <a:bodyPr lIns="121917" tIns="60958" rIns="121917" bIns="60958">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63B837E7-A196-4B5C-9E00-C0B5CABFC920}" type="slidenum">
              <a:rPr lang="en-US" altLang="zh-CN" sz="800" baseline="30000">
                <a:solidFill>
                  <a:srgbClr val="7F7F7F"/>
                </a:solidFill>
                <a:ea typeface="ＭＳ Ｐゴシック" panose="020B0600070205080204" pitchFamily="34" charset="-128"/>
              </a:rPr>
              <a:pPr eaLnBrk="1" hangingPunct="1"/>
              <a:t>‹#›</a:t>
            </a:fld>
            <a:r>
              <a:rPr lang="en-US" altLang="zh-CN" sz="1200" baseline="30000">
                <a:solidFill>
                  <a:srgbClr val="7F7F7F"/>
                </a:solidFill>
                <a:ea typeface="ＭＳ Ｐゴシック" panose="020B0600070205080204" pitchFamily="34" charset="-128"/>
              </a:rPr>
              <a:t> </a:t>
            </a:r>
            <a:endParaRPr lang="en-US" altLang="zh-CN" sz="1200"/>
          </a:p>
        </p:txBody>
      </p:sp>
      <p:sp>
        <p:nvSpPr>
          <p:cNvPr id="3" name="Content Placeholder 6"/>
          <p:cNvSpPr>
            <a:spLocks noGrp="1"/>
          </p:cNvSpPr>
          <p:nvPr>
            <p:ph sz="quarter" idx="15"/>
          </p:nvPr>
        </p:nvSpPr>
        <p:spPr>
          <a:xfrm>
            <a:off x="0" y="0"/>
            <a:ext cx="9144000" cy="4316506"/>
          </a:xfrm>
          <a:prstGeom prst="rect">
            <a:avLst/>
          </a:prstGeom>
        </p:spPr>
        <p:txBody>
          <a:bodyPr vert="horz"/>
          <a:lstStyle>
            <a:lvl1pPr marL="0" indent="0">
              <a:lnSpc>
                <a:spcPct val="120000"/>
              </a:lnSpc>
              <a:buNone/>
              <a:defRPr sz="1050" baseline="0"/>
            </a:lvl1pPr>
          </a:lstStyle>
          <a:p>
            <a:pPr lvl="0"/>
            <a:endParaRPr lang="en-US" dirty="0"/>
          </a:p>
        </p:txBody>
      </p:sp>
      <p:sp>
        <p:nvSpPr>
          <p:cNvPr id="4" name="Title 1"/>
          <p:cNvSpPr>
            <a:spLocks noGrp="1"/>
          </p:cNvSpPr>
          <p:nvPr>
            <p:ph type="title"/>
          </p:nvPr>
        </p:nvSpPr>
        <p:spPr>
          <a:xfrm>
            <a:off x="729940" y="4646326"/>
            <a:ext cx="7684120" cy="441884"/>
          </a:xfrm>
          <a:prstGeom prst="rect">
            <a:avLst/>
          </a:prstGeom>
          <a:ln>
            <a:noFill/>
          </a:ln>
        </p:spPr>
        <p:txBody>
          <a:bodyPr vert="horz"/>
          <a:lstStyle>
            <a:lvl1pPr algn="ctr">
              <a:lnSpc>
                <a:spcPct val="90000"/>
              </a:lnSpc>
              <a:defRPr sz="1900" b="1" i="0" baseline="0">
                <a:solidFill>
                  <a:schemeClr val="accent5"/>
                </a:solidFill>
                <a:latin typeface="Arial"/>
                <a:cs typeface="Arial"/>
              </a:defRPr>
            </a:lvl1pPr>
          </a:lstStyle>
          <a:p>
            <a:pPr lvl="0"/>
            <a:r>
              <a:rPr lang="zh-CN" altLang="en-US" smtClean="0"/>
              <a:t>单击此处编辑母版标题样式</a:t>
            </a:r>
            <a:endParaRPr lang="en-US" dirty="0"/>
          </a:p>
        </p:txBody>
      </p:sp>
      <p:sp>
        <p:nvSpPr>
          <p:cNvPr id="9" name="灯片编号占位符 8"/>
          <p:cNvSpPr>
            <a:spLocks noGrp="1"/>
          </p:cNvSpPr>
          <p:nvPr>
            <p:ph type="sldNum" sz="quarter" idx="16"/>
          </p:nvPr>
        </p:nvSpPr>
        <p:spPr/>
        <p:txBody>
          <a:bodyPr/>
          <a:lstStyle>
            <a:lvl1pPr>
              <a:defRPr/>
            </a:lvl1pPr>
          </a:lstStyle>
          <a:p>
            <a:fld id="{E58B68A9-0C9D-42F6-83A1-9EB1A12CB6BA}" type="slidenum">
              <a:rPr lang="zh-CN" altLang="en-US"/>
              <a:pPr/>
              <a:t>‹#›</a:t>
            </a:fld>
            <a:endParaRPr lang="zh-CN" altLang="en-US"/>
          </a:p>
        </p:txBody>
      </p:sp>
      <p:sp>
        <p:nvSpPr>
          <p:cNvPr id="10" name="页脚占位符 9"/>
          <p:cNvSpPr>
            <a:spLocks noGrp="1"/>
          </p:cNvSpPr>
          <p:nvPr>
            <p:ph type="ftr" sz="quarter" idx="17"/>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394539567"/>
      </p:ext>
    </p:extLst>
  </p:cSld>
  <p:clrMapOvr>
    <a:masterClrMapping/>
  </p:clrMapOvr>
  <p:transition spd="slow">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6" name="矩形 5"/>
          <p:cNvSpPr/>
          <p:nvPr userDrawn="1"/>
        </p:nvSpPr>
        <p:spPr>
          <a:xfrm>
            <a:off x="8750300" y="6577013"/>
            <a:ext cx="393700" cy="1047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sp>
        <p:nvSpPr>
          <p:cNvPr id="7" name="TextBox 20"/>
          <p:cNvSpPr txBox="1"/>
          <p:nvPr userDrawn="1"/>
        </p:nvSpPr>
        <p:spPr>
          <a:xfrm>
            <a:off x="8785225" y="6475413"/>
            <a:ext cx="555625" cy="306387"/>
          </a:xfrm>
          <a:prstGeom prst="rect">
            <a:avLst/>
          </a:prstGeom>
          <a:noFill/>
        </p:spPr>
        <p:txBody>
          <a:bodyPr lIns="121917" tIns="60958" rIns="121917" bIns="60958">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14C24B18-0981-40C7-8E59-A3D3568E7983}" type="slidenum">
              <a:rPr lang="en-US" altLang="zh-CN" sz="800" baseline="30000">
                <a:solidFill>
                  <a:srgbClr val="7F7F7F"/>
                </a:solidFill>
                <a:ea typeface="ＭＳ Ｐゴシック" panose="020B0600070205080204" pitchFamily="34" charset="-128"/>
              </a:rPr>
              <a:pPr eaLnBrk="1" hangingPunct="1"/>
              <a:t>‹#›</a:t>
            </a:fld>
            <a:r>
              <a:rPr lang="en-US" altLang="zh-CN" sz="1200" baseline="30000">
                <a:solidFill>
                  <a:srgbClr val="7F7F7F"/>
                </a:solidFill>
                <a:ea typeface="ＭＳ Ｐゴシック" panose="020B0600070205080204" pitchFamily="34" charset="-128"/>
              </a:rPr>
              <a:t> </a:t>
            </a:r>
            <a:endParaRPr lang="en-US" altLang="zh-CN" sz="1200"/>
          </a:p>
        </p:txBody>
      </p:sp>
      <p:sp>
        <p:nvSpPr>
          <p:cNvPr id="9" name="Text Placeholder 11"/>
          <p:cNvSpPr>
            <a:spLocks noGrp="1"/>
          </p:cNvSpPr>
          <p:nvPr>
            <p:ph type="body" sz="quarter" idx="20"/>
          </p:nvPr>
        </p:nvSpPr>
        <p:spPr>
          <a:xfrm>
            <a:off x="492483" y="4853831"/>
            <a:ext cx="8006058" cy="1118957"/>
          </a:xfrm>
          <a:prstGeom prst="rect">
            <a:avLst/>
          </a:prstGeom>
        </p:spPr>
        <p:txBody>
          <a:bodyPr vert="horz"/>
          <a:lstStyle>
            <a:lvl1pPr marL="0" indent="0">
              <a:lnSpc>
                <a:spcPct val="120000"/>
              </a:lnSpc>
              <a:spcBef>
                <a:spcPts val="0"/>
              </a:spcBef>
              <a:buFontTx/>
              <a:buNone/>
              <a:defRPr sz="1100" baseline="0">
                <a:solidFill>
                  <a:schemeClr val="accent5"/>
                </a:solidFill>
              </a:defRPr>
            </a:lvl1pPr>
            <a:lvl2pPr marL="137156" indent="-137156">
              <a:spcBef>
                <a:spcPts val="600"/>
              </a:spcBef>
              <a:buFont typeface="Arial"/>
              <a:buChar char="•"/>
              <a:defRPr sz="825" baseline="0">
                <a:solidFill>
                  <a:schemeClr val="tx1"/>
                </a:solidFill>
              </a:defRPr>
            </a:lvl2pPr>
            <a:lvl3pPr marL="274313" indent="-137156">
              <a:spcBef>
                <a:spcPts val="600"/>
              </a:spcBef>
              <a:buSzPct val="100000"/>
              <a:buFont typeface="Lucida Grande"/>
              <a:buChar char="-"/>
              <a:defRPr sz="825" baseline="0">
                <a:solidFill>
                  <a:schemeClr val="tx1"/>
                </a:solidFill>
              </a:defRPr>
            </a:lvl3pPr>
            <a:lvl4pPr marL="411470" indent="-137156">
              <a:spcBef>
                <a:spcPts val="600"/>
              </a:spcBef>
              <a:buFont typeface="Arial"/>
              <a:buChar char="•"/>
              <a:defRPr sz="825" baseline="0">
                <a:solidFill>
                  <a:schemeClr val="tx1"/>
                </a:solidFill>
              </a:defRPr>
            </a:lvl4pPr>
            <a:lvl5pPr marL="548627" indent="-137156">
              <a:spcBef>
                <a:spcPts val="600"/>
              </a:spcBef>
              <a:buFont typeface="Lucida Grande"/>
              <a:buChar char="-"/>
              <a:defRPr sz="825">
                <a:solidFill>
                  <a:schemeClr val="tx1"/>
                </a:solidFill>
              </a:defRPr>
            </a:lvl5pPr>
            <a:lvl6pPr marL="685783" indent="-137156">
              <a:spcBef>
                <a:spcPts val="600"/>
              </a:spcBef>
              <a:buFont typeface="Arial"/>
              <a:buChar char="•"/>
              <a:defRPr sz="825" baseline="0"/>
            </a:lvl6pPr>
            <a:lvl7pPr marL="822940" indent="-137156">
              <a:spcBef>
                <a:spcPts val="600"/>
              </a:spcBef>
              <a:buFont typeface="Lucida Grande"/>
              <a:buChar char="-"/>
              <a:defRPr sz="825"/>
            </a:lvl7pPr>
            <a:lvl8pPr marL="960096" indent="-137156">
              <a:spcBef>
                <a:spcPts val="600"/>
              </a:spcBef>
              <a:defRPr sz="825"/>
            </a:lvl8pPr>
            <a:lvl9pPr marL="1097252" indent="-137156">
              <a:spcBef>
                <a:spcPts val="600"/>
              </a:spcBef>
              <a:buFont typeface="Lucida Grande"/>
              <a:buChar char="-"/>
              <a:defRPr sz="825"/>
            </a:lvl9pPr>
          </a:lstStyle>
          <a:p>
            <a:pPr lvl="0"/>
            <a:r>
              <a:rPr lang="zh-CN" altLang="en-US" smtClean="0"/>
              <a:t>单击此处编辑母版文本样式</a:t>
            </a:r>
          </a:p>
        </p:txBody>
      </p:sp>
      <p:sp>
        <p:nvSpPr>
          <p:cNvPr id="3" name="Content Placeholder 6"/>
          <p:cNvSpPr>
            <a:spLocks noGrp="1"/>
          </p:cNvSpPr>
          <p:nvPr>
            <p:ph sz="quarter" idx="15"/>
          </p:nvPr>
        </p:nvSpPr>
        <p:spPr>
          <a:xfrm>
            <a:off x="0" y="0"/>
            <a:ext cx="9144000" cy="4127227"/>
          </a:xfrm>
          <a:prstGeom prst="rect">
            <a:avLst/>
          </a:prstGeom>
        </p:spPr>
        <p:txBody>
          <a:bodyPr vert="horz"/>
          <a:lstStyle>
            <a:lvl1pPr marL="0" indent="0">
              <a:lnSpc>
                <a:spcPct val="120000"/>
              </a:lnSpc>
              <a:buNone/>
              <a:defRPr sz="1050" baseline="0"/>
            </a:lvl1pPr>
          </a:lstStyle>
          <a:p>
            <a:pPr lvl="0"/>
            <a:endParaRPr lang="en-US" dirty="0"/>
          </a:p>
        </p:txBody>
      </p:sp>
      <p:sp>
        <p:nvSpPr>
          <p:cNvPr id="4" name="Title 1"/>
          <p:cNvSpPr>
            <a:spLocks noGrp="1"/>
          </p:cNvSpPr>
          <p:nvPr>
            <p:ph type="title"/>
          </p:nvPr>
        </p:nvSpPr>
        <p:spPr>
          <a:xfrm>
            <a:off x="492483" y="4313936"/>
            <a:ext cx="7886181" cy="647472"/>
          </a:xfrm>
          <a:prstGeom prst="rect">
            <a:avLst/>
          </a:prstGeom>
          <a:ln>
            <a:noFill/>
          </a:ln>
        </p:spPr>
        <p:txBody>
          <a:bodyPr vert="horz"/>
          <a:lstStyle>
            <a:lvl1pPr algn="l">
              <a:lnSpc>
                <a:spcPct val="90000"/>
              </a:lnSpc>
              <a:defRPr sz="2100" b="1" i="0" baseline="0">
                <a:solidFill>
                  <a:schemeClr val="accent5"/>
                </a:solidFill>
                <a:latin typeface="Arial"/>
                <a:cs typeface="Arial"/>
              </a:defRPr>
            </a:lvl1pPr>
          </a:lstStyle>
          <a:p>
            <a:pPr lvl="0"/>
            <a:r>
              <a:rPr lang="zh-CN" altLang="en-US" smtClean="0"/>
              <a:t>单击此处编辑母版标题样式</a:t>
            </a:r>
            <a:endParaRPr lang="en-US" dirty="0"/>
          </a:p>
        </p:txBody>
      </p:sp>
      <p:sp>
        <p:nvSpPr>
          <p:cNvPr id="10" name="灯片编号占位符 9"/>
          <p:cNvSpPr>
            <a:spLocks noGrp="1"/>
          </p:cNvSpPr>
          <p:nvPr>
            <p:ph type="sldNum" sz="quarter" idx="21"/>
          </p:nvPr>
        </p:nvSpPr>
        <p:spPr/>
        <p:txBody>
          <a:bodyPr/>
          <a:lstStyle>
            <a:lvl1pPr>
              <a:defRPr/>
            </a:lvl1pPr>
          </a:lstStyle>
          <a:p>
            <a:fld id="{0D48CCB6-F077-4283-A088-85A277FC4D2F}" type="slidenum">
              <a:rPr lang="zh-CN" altLang="en-US"/>
              <a:pPr/>
              <a:t>‹#›</a:t>
            </a:fld>
            <a:endParaRPr lang="zh-CN" altLang="en-US" dirty="0"/>
          </a:p>
        </p:txBody>
      </p:sp>
      <p:sp>
        <p:nvSpPr>
          <p:cNvPr id="11" name="页脚占位符 10"/>
          <p:cNvSpPr>
            <a:spLocks noGrp="1"/>
          </p:cNvSpPr>
          <p:nvPr>
            <p:ph type="ftr" sz="quarter" idx="22"/>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408095559"/>
      </p:ext>
    </p:extLst>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1" name="Content Placeholder 6"/>
          <p:cNvSpPr>
            <a:spLocks noGrp="1"/>
          </p:cNvSpPr>
          <p:nvPr>
            <p:ph sz="quarter" idx="15"/>
          </p:nvPr>
        </p:nvSpPr>
        <p:spPr>
          <a:xfrm>
            <a:off x="0" y="0"/>
            <a:ext cx="9144000" cy="4410635"/>
          </a:xfrm>
          <a:prstGeom prst="rect">
            <a:avLst/>
          </a:prstGeom>
        </p:spPr>
        <p:txBody>
          <a:bodyPr vert="horz"/>
          <a:lstStyle>
            <a:lvl1pPr marL="0" indent="0">
              <a:lnSpc>
                <a:spcPct val="120000"/>
              </a:lnSpc>
              <a:buNone/>
              <a:defRPr sz="1050" baseline="0"/>
            </a:lvl1pPr>
          </a:lstStyle>
          <a:p>
            <a:pPr lvl="0"/>
            <a:r>
              <a:rPr lang="zh-CN" altLang="en-US" smtClean="0"/>
              <a:t>单击此处编辑母版文本样式</a:t>
            </a:r>
          </a:p>
        </p:txBody>
      </p:sp>
      <p:sp>
        <p:nvSpPr>
          <p:cNvPr id="13" name="Title 1"/>
          <p:cNvSpPr>
            <a:spLocks noGrp="1"/>
          </p:cNvSpPr>
          <p:nvPr>
            <p:ph type="title"/>
          </p:nvPr>
        </p:nvSpPr>
        <p:spPr>
          <a:xfrm>
            <a:off x="447546" y="723568"/>
            <a:ext cx="5038967" cy="647472"/>
          </a:xfrm>
          <a:prstGeom prst="rect">
            <a:avLst/>
          </a:prstGeom>
          <a:ln>
            <a:noFill/>
          </a:ln>
        </p:spPr>
        <p:txBody>
          <a:bodyPr vert="horz"/>
          <a:lstStyle>
            <a:lvl1pPr algn="l">
              <a:lnSpc>
                <a:spcPct val="90000"/>
              </a:lnSpc>
              <a:defRPr sz="2700" b="1" i="0" baseline="0">
                <a:solidFill>
                  <a:schemeClr val="accent5"/>
                </a:solidFill>
                <a:latin typeface="Arial"/>
                <a:cs typeface="Arial"/>
              </a:defRPr>
            </a:lvl1pPr>
          </a:lstStyle>
          <a:p>
            <a:pPr lvl="0"/>
            <a:r>
              <a:rPr lang="zh-CN" altLang="en-US" smtClean="0"/>
              <a:t>单击此处编辑母版标题样式</a:t>
            </a:r>
            <a:endParaRPr lang="en-US" dirty="0"/>
          </a:p>
        </p:txBody>
      </p:sp>
      <p:sp>
        <p:nvSpPr>
          <p:cNvPr id="14" name="Text Placeholder 11"/>
          <p:cNvSpPr>
            <a:spLocks noGrp="1"/>
          </p:cNvSpPr>
          <p:nvPr>
            <p:ph type="body" sz="quarter" idx="20"/>
          </p:nvPr>
        </p:nvSpPr>
        <p:spPr>
          <a:xfrm>
            <a:off x="447546" y="1371041"/>
            <a:ext cx="3586572" cy="1560418"/>
          </a:xfrm>
          <a:prstGeom prst="rect">
            <a:avLst/>
          </a:prstGeom>
        </p:spPr>
        <p:txBody>
          <a:bodyPr vert="horz"/>
          <a:lstStyle>
            <a:lvl1pPr marL="0" indent="0">
              <a:lnSpc>
                <a:spcPct val="120000"/>
              </a:lnSpc>
              <a:spcBef>
                <a:spcPts val="0"/>
              </a:spcBef>
              <a:buFontTx/>
              <a:buNone/>
              <a:defRPr sz="1600" baseline="0">
                <a:solidFill>
                  <a:schemeClr val="accent5"/>
                </a:solidFill>
              </a:defRPr>
            </a:lvl1pPr>
            <a:lvl2pPr marL="137156" indent="-137156">
              <a:spcBef>
                <a:spcPts val="600"/>
              </a:spcBef>
              <a:buFont typeface="Arial"/>
              <a:buChar char="•"/>
              <a:defRPr sz="825" baseline="0">
                <a:solidFill>
                  <a:schemeClr val="tx1"/>
                </a:solidFill>
              </a:defRPr>
            </a:lvl2pPr>
            <a:lvl3pPr marL="274313" indent="-137156">
              <a:spcBef>
                <a:spcPts val="600"/>
              </a:spcBef>
              <a:buSzPct val="100000"/>
              <a:buFont typeface="Lucida Grande"/>
              <a:buChar char="-"/>
              <a:defRPr sz="825" baseline="0">
                <a:solidFill>
                  <a:schemeClr val="tx1"/>
                </a:solidFill>
              </a:defRPr>
            </a:lvl3pPr>
            <a:lvl4pPr marL="411470" indent="-137156">
              <a:spcBef>
                <a:spcPts val="600"/>
              </a:spcBef>
              <a:buFont typeface="Arial"/>
              <a:buChar char="•"/>
              <a:defRPr sz="825" baseline="0">
                <a:solidFill>
                  <a:schemeClr val="tx1"/>
                </a:solidFill>
              </a:defRPr>
            </a:lvl4pPr>
            <a:lvl5pPr marL="548627" indent="-137156">
              <a:spcBef>
                <a:spcPts val="600"/>
              </a:spcBef>
              <a:buFont typeface="Lucida Grande"/>
              <a:buChar char="-"/>
              <a:defRPr sz="825">
                <a:solidFill>
                  <a:schemeClr val="tx1"/>
                </a:solidFill>
              </a:defRPr>
            </a:lvl5pPr>
            <a:lvl6pPr marL="685783" indent="-137156">
              <a:spcBef>
                <a:spcPts val="600"/>
              </a:spcBef>
              <a:buFont typeface="Arial"/>
              <a:buChar char="•"/>
              <a:defRPr sz="825" baseline="0"/>
            </a:lvl6pPr>
            <a:lvl7pPr marL="822940" indent="-137156">
              <a:spcBef>
                <a:spcPts val="600"/>
              </a:spcBef>
              <a:buFont typeface="Lucida Grande"/>
              <a:buChar char="-"/>
              <a:defRPr sz="825"/>
            </a:lvl7pPr>
            <a:lvl8pPr marL="960096" indent="-137156">
              <a:spcBef>
                <a:spcPts val="600"/>
              </a:spcBef>
              <a:defRPr sz="825"/>
            </a:lvl8pPr>
            <a:lvl9pPr marL="1097252" indent="-137156">
              <a:spcBef>
                <a:spcPts val="600"/>
              </a:spcBef>
              <a:buFont typeface="Lucida Grande"/>
              <a:buChar char="-"/>
              <a:defRPr sz="825"/>
            </a:lvl9pPr>
          </a:lstStyle>
          <a:p>
            <a:pPr lvl="0"/>
            <a:r>
              <a:rPr lang="zh-CN" altLang="en-US" smtClean="0"/>
              <a:t>单击此处编辑母版文本样式</a:t>
            </a:r>
          </a:p>
        </p:txBody>
      </p:sp>
      <p:sp>
        <p:nvSpPr>
          <p:cNvPr id="5" name="灯片编号占位符 3"/>
          <p:cNvSpPr>
            <a:spLocks noGrp="1"/>
          </p:cNvSpPr>
          <p:nvPr>
            <p:ph type="sldNum" sz="quarter" idx="21"/>
          </p:nvPr>
        </p:nvSpPr>
        <p:spPr/>
        <p:txBody>
          <a:bodyPr/>
          <a:lstStyle>
            <a:lvl1pPr>
              <a:defRPr/>
            </a:lvl1pPr>
          </a:lstStyle>
          <a:p>
            <a:fld id="{613F2EBA-A66D-4A38-AA9C-801CFCB02D3D}" type="slidenum">
              <a:rPr lang="zh-CN" altLang="en-US"/>
              <a:pPr/>
              <a:t>‹#›</a:t>
            </a:fld>
            <a:endParaRPr lang="zh-CN" altLang="en-US"/>
          </a:p>
        </p:txBody>
      </p:sp>
      <p:sp>
        <p:nvSpPr>
          <p:cNvPr id="6" name="页脚占位符 4"/>
          <p:cNvSpPr>
            <a:spLocks noGrp="1"/>
          </p:cNvSpPr>
          <p:nvPr>
            <p:ph type="ftr" sz="quarter" idx="22"/>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2036241317"/>
      </p:ext>
    </p:extLst>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8750300" y="6577013"/>
            <a:ext cx="393700" cy="1047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defTabSz="609585" fontAlgn="auto">
              <a:spcBef>
                <a:spcPts val="0"/>
              </a:spcBef>
              <a:spcAft>
                <a:spcPts val="0"/>
              </a:spcAft>
              <a:defRPr/>
            </a:pPr>
            <a:endParaRPr kumimoji="1" lang="zh-CN" altLang="en-US"/>
          </a:p>
        </p:txBody>
      </p:sp>
      <p:pic>
        <p:nvPicPr>
          <p:cNvPr id="4" name="Picture 5" descr="int_TP-Link Brand Guidelines_05202016-02.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04225" y="438150"/>
            <a:ext cx="34131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0"/>
          </p:nvPr>
        </p:nvSpPr>
        <p:spPr/>
        <p:txBody>
          <a:bodyPr/>
          <a:lstStyle>
            <a:lvl1pPr>
              <a:defRPr/>
            </a:lvl1pPr>
          </a:lstStyle>
          <a:p>
            <a:fld id="{AB5EBC85-1CEB-4760-808C-7513194283AE}" type="slidenum">
              <a:rPr lang="zh-CN" altLang="en-US"/>
              <a:pPr/>
              <a:t>‹#›</a:t>
            </a:fld>
            <a:endParaRPr lang="zh-CN" altLang="en-US"/>
          </a:p>
        </p:txBody>
      </p:sp>
      <p:sp>
        <p:nvSpPr>
          <p:cNvPr id="6" name="页脚占位符 5"/>
          <p:cNvSpPr>
            <a:spLocks noGrp="1"/>
          </p:cNvSpPr>
          <p:nvPr>
            <p:ph type="ftr" sz="quarter" idx="11"/>
          </p:nvPr>
        </p:nvSpPr>
        <p:spPr/>
        <p:txBody>
          <a:bodyPr/>
          <a:lstStyle>
            <a:lvl1pPr>
              <a:defRPr/>
            </a:lvl1pPr>
          </a:lstStyle>
          <a:p>
            <a:pPr>
              <a:defRPr/>
            </a:pPr>
            <a:endParaRPr lang="zh-CN" altLang="en-US" dirty="0"/>
          </a:p>
        </p:txBody>
      </p:sp>
    </p:spTree>
    <p:extLst>
      <p:ext uri="{BB962C8B-B14F-4D97-AF65-F5344CB8AC3E}">
        <p14:creationId xmlns:p14="http://schemas.microsoft.com/office/powerpoint/2010/main" val="3049753116"/>
      </p:ext>
    </p:extLst>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F348393-59AA-4CE2-83BA-C6CBF76A835B}" type="slidenum">
              <a:rPr lang="zh-CN" altLang="en-US"/>
              <a:pPr/>
              <a:t>‹#›</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charset="0"/>
                <a:ea typeface="宋体" charset="-122"/>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93914" r:id="rId1"/>
    <p:sldLayoutId id="2147493915" r:id="rId2"/>
    <p:sldLayoutId id="2147493916" r:id="rId3"/>
    <p:sldLayoutId id="2147493917" r:id="rId4"/>
    <p:sldLayoutId id="2147493918" r:id="rId5"/>
    <p:sldLayoutId id="2147493919" r:id="rId6"/>
    <p:sldLayoutId id="2147493920" r:id="rId7"/>
    <p:sldLayoutId id="2147493913" r:id="rId8"/>
    <p:sldLayoutId id="2147493921" r:id="rId9"/>
    <p:sldLayoutId id="2147493922" r:id="rId10"/>
  </p:sldLayoutIdLst>
  <p:transition spd="slow">
    <p:fade/>
  </p:transition>
  <p:timing>
    <p:tnLst>
      <p:par>
        <p:cTn id="1" dur="indefinite" restart="never" nodeType="tmRoot"/>
      </p:par>
    </p:tnLst>
  </p:timing>
  <p:hf sldNum="0" hdr="0" dt="0"/>
  <p:txStyles>
    <p:titleStyle>
      <a:lvl1pPr algn="ctr" defTabSz="455613" rtl="0" eaLnBrk="0" fontAlgn="base" hangingPunct="0">
        <a:spcBef>
          <a:spcPct val="0"/>
        </a:spcBef>
        <a:spcAft>
          <a:spcPct val="0"/>
        </a:spcAft>
        <a:defRPr sz="4400" kern="1200">
          <a:solidFill>
            <a:schemeClr val="tx1"/>
          </a:solidFill>
          <a:latin typeface="+mj-lt"/>
          <a:ea typeface="+mj-ea"/>
          <a:cs typeface="+mj-cs"/>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p:titleStyle>
    <p:bodyStyle>
      <a:lvl1pPr marL="341313" indent="-341313" algn="l" defTabSz="455613"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1363" indent="-284163" algn="l" defTabSz="455613"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1413" indent="-227013" algn="l" defTabSz="455613"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5986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5813" indent="-227013" algn="l" defTabSz="455613"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474" indent="-228589"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9"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2.wav"/><Relationship Id="rId7" Type="http://schemas.openxmlformats.org/officeDocument/2006/relationships/image" Target="../media/image34.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36.xml"/><Relationship Id="rId5" Type="http://schemas.openxmlformats.org/officeDocument/2006/relationships/slideLayout" Target="../slideLayouts/slideLayout3.xml"/><Relationship Id="rId10" Type="http://schemas.microsoft.com/office/2007/relationships/hdphoto" Target="../media/hdphoto1.wdp"/><Relationship Id="rId4" Type="http://schemas.openxmlformats.org/officeDocument/2006/relationships/audio" Target="../media/media2.wav"/><Relationship Id="rId9"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audio" Target="../media/media6.wav"/><Relationship Id="rId13" Type="http://schemas.openxmlformats.org/officeDocument/2006/relationships/image" Target="../media/image36.png"/><Relationship Id="rId3" Type="http://schemas.microsoft.com/office/2007/relationships/media" Target="../media/media4.wav"/><Relationship Id="rId7" Type="http://schemas.microsoft.com/office/2007/relationships/media" Target="../media/media6.wav"/><Relationship Id="rId12" Type="http://schemas.openxmlformats.org/officeDocument/2006/relationships/image" Target="../media/image41.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audio" Target="../media/media5.wav"/><Relationship Id="rId11" Type="http://schemas.openxmlformats.org/officeDocument/2006/relationships/image" Target="../media/image40.png"/><Relationship Id="rId5" Type="http://schemas.microsoft.com/office/2007/relationships/media" Target="../media/media5.wav"/><Relationship Id="rId10" Type="http://schemas.openxmlformats.org/officeDocument/2006/relationships/notesSlide" Target="../notesSlides/notesSlide38.xml"/><Relationship Id="rId4" Type="http://schemas.openxmlformats.org/officeDocument/2006/relationships/audio" Target="../media/media4.wav"/><Relationship Id="rId9" Type="http://schemas.openxmlformats.org/officeDocument/2006/relationships/slideLayout" Target="../slideLayouts/slideLayout3.xml"/><Relationship Id="rId14" Type="http://schemas.microsoft.com/office/2007/relationships/hdphoto" Target="../media/hdphoto1.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bwMode="auto">
          <a:xfrm>
            <a:off x="691262" y="2345882"/>
            <a:ext cx="7463694" cy="5559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zh-CN" sz="3600" b="0" dirty="0">
                <a:solidFill>
                  <a:schemeClr val="tx1"/>
                </a:solidFill>
                <a:latin typeface="Arial" panose="020B0604020202020204" pitchFamily="34" charset="0"/>
                <a:cs typeface="Arial" panose="020B0604020202020204" pitchFamily="34" charset="0"/>
              </a:rPr>
              <a:t>IP </a:t>
            </a:r>
            <a:r>
              <a:rPr lang="en-US" altLang="zh-CN" sz="3600" b="0" dirty="0" smtClean="0">
                <a:solidFill>
                  <a:schemeClr val="tx1"/>
                </a:solidFill>
                <a:latin typeface="Arial" panose="020B0604020202020204" pitchFamily="34" charset="0"/>
                <a:cs typeface="Arial" panose="020B0604020202020204" pitchFamily="34" charset="0"/>
              </a:rPr>
              <a:t>Camera</a:t>
            </a:r>
            <a:r>
              <a:rPr lang="zh-CN" altLang="en-US" sz="3600" b="0" dirty="0" smtClean="0">
                <a:solidFill>
                  <a:schemeClr val="tx1"/>
                </a:solidFill>
                <a:latin typeface="Arial" panose="020B0604020202020204" pitchFamily="34" charset="0"/>
                <a:cs typeface="Arial" panose="020B0604020202020204" pitchFamily="34" charset="0"/>
              </a:rPr>
              <a:t>语音通话噪声</a:t>
            </a:r>
            <a:r>
              <a:rPr lang="zh-CN" altLang="en-US" sz="3600" b="0" dirty="0">
                <a:solidFill>
                  <a:schemeClr val="tx1"/>
                </a:solidFill>
                <a:latin typeface="Arial" panose="020B0604020202020204" pitchFamily="34" charset="0"/>
                <a:cs typeface="Arial" panose="020B0604020202020204" pitchFamily="34" charset="0"/>
              </a:rPr>
              <a:t>和</a:t>
            </a:r>
            <a:r>
              <a:rPr lang="zh-CN" altLang="en-US" sz="3600" b="0" dirty="0" smtClean="0">
                <a:solidFill>
                  <a:schemeClr val="tx1"/>
                </a:solidFill>
                <a:latin typeface="Arial" panose="020B0604020202020204" pitchFamily="34" charset="0"/>
                <a:cs typeface="Arial" panose="020B0604020202020204" pitchFamily="34" charset="0"/>
              </a:rPr>
              <a:t>回声处理</a:t>
            </a:r>
            <a:endParaRPr kumimoji="1" lang="zh-CN" altLang="en-US" sz="2400" b="0" dirty="0" smtClean="0">
              <a:solidFill>
                <a:schemeClr val="tx1"/>
              </a:solidFill>
              <a:latin typeface="Arial" panose="020B0604020202020204" pitchFamily="34" charset="0"/>
              <a:cs typeface="Arial" panose="020B0604020202020204" pitchFamily="34" charset="0"/>
            </a:endParaRPr>
          </a:p>
        </p:txBody>
      </p:sp>
      <p:sp>
        <p:nvSpPr>
          <p:cNvPr id="3" name="TextBox 2"/>
          <p:cNvSpPr txBox="1"/>
          <p:nvPr/>
        </p:nvSpPr>
        <p:spPr>
          <a:xfrm>
            <a:off x="3717280" y="3501312"/>
            <a:ext cx="1980029" cy="1126462"/>
          </a:xfrm>
          <a:prstGeom prst="rect">
            <a:avLst/>
          </a:prstGeom>
          <a:noFill/>
        </p:spPr>
        <p:txBody>
          <a:bodyPr wrap="none">
            <a:spAutoFit/>
          </a:bodyPr>
          <a:lstStyle/>
          <a:p>
            <a:pPr algn="ctr" defTabSz="609585" fontAlgn="auto">
              <a:lnSpc>
                <a:spcPct val="120000"/>
              </a:lnSpc>
              <a:spcBef>
                <a:spcPts val="0"/>
              </a:spcBef>
              <a:spcAft>
                <a:spcPts val="0"/>
              </a:spcAft>
              <a:buFont typeface="Arial"/>
              <a:buNone/>
              <a:defRPr/>
            </a:pPr>
            <a:r>
              <a:rPr lang="en-US" altLang="zh-CN" sz="2800" dirty="0" smtClean="0">
                <a:latin typeface="+mn-ea"/>
                <a:ea typeface="+mn-ea"/>
                <a:cs typeface="Arial"/>
              </a:rPr>
              <a:t>Leo Zhang</a:t>
            </a:r>
            <a:endParaRPr lang="en-US" altLang="zh-CN" sz="2800" dirty="0">
              <a:latin typeface="+mn-ea"/>
              <a:ea typeface="+mn-ea"/>
              <a:cs typeface="Arial"/>
            </a:endParaRPr>
          </a:p>
          <a:p>
            <a:pPr algn="ctr" defTabSz="609585" fontAlgn="auto">
              <a:lnSpc>
                <a:spcPct val="120000"/>
              </a:lnSpc>
              <a:spcBef>
                <a:spcPts val="0"/>
              </a:spcBef>
              <a:spcAft>
                <a:spcPts val="0"/>
              </a:spcAft>
              <a:buFont typeface="Arial"/>
              <a:buNone/>
              <a:defRPr/>
            </a:pPr>
            <a:r>
              <a:rPr lang="en-US" altLang="zh-CN" sz="2800" dirty="0" smtClean="0">
                <a:latin typeface="+mn-ea"/>
                <a:ea typeface="+mn-ea"/>
                <a:cs typeface="Arial"/>
              </a:rPr>
              <a:t>2018.11.19</a:t>
            </a:r>
            <a:endParaRPr lang="zh-CN" altLang="en-US" sz="2800" dirty="0">
              <a:latin typeface="+mn-ea"/>
              <a:ea typeface="+mn-ea"/>
              <a:cs typeface="Arial"/>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smtClean="0">
                <a:latin typeface="Arial" panose="020B0604020202020204" pitchFamily="34" charset="0"/>
                <a:cs typeface="Arial" panose="020B0604020202020204" pitchFamily="34" charset="0"/>
              </a:rPr>
              <a:t>1.2.1 </a:t>
            </a:r>
            <a:r>
              <a:rPr kumimoji="1" lang="zh-CN" altLang="en-US" b="0" dirty="0" smtClean="0">
                <a:latin typeface="Arial" panose="020B0604020202020204" pitchFamily="34" charset="0"/>
                <a:cs typeface="Arial" panose="020B0604020202020204" pitchFamily="34" charset="0"/>
              </a:rPr>
              <a:t>主动降噪</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8"/>
            <a:ext cx="8840804" cy="4898571"/>
          </a:xfrm>
          <a:prstGeom prst="rect">
            <a:avLst/>
          </a:prstGeom>
        </p:spPr>
        <p:txBody>
          <a:bodyPr/>
          <a:lstStyle/>
          <a:p>
            <a:pPr lvl="0">
              <a:buChar char="•"/>
            </a:pPr>
            <a:r>
              <a:rPr lang="zh-CN" altLang="en-US" sz="2000" dirty="0" smtClean="0">
                <a:solidFill>
                  <a:schemeClr val="tx1"/>
                </a:solidFill>
              </a:rPr>
              <a:t> 在有参考噪声信号的情况下，根据自适应算法抵消掉混在有用信号中的噪声。主动降噪会根据输入信号的变化调整自身的参数来去除噪声。</a:t>
            </a: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r>
              <a:rPr lang="zh-CN" altLang="en-US" sz="2000" dirty="0" smtClean="0">
                <a:solidFill>
                  <a:schemeClr val="tx1"/>
                </a:solidFill>
              </a:rPr>
              <a:t>主动降噪案例：</a:t>
            </a:r>
            <a:r>
              <a:rPr lang="en-US" altLang="zh-CN" sz="2000" dirty="0" err="1" smtClean="0">
                <a:solidFill>
                  <a:schemeClr val="tx1"/>
                </a:solidFill>
              </a:rPr>
              <a:t>iphone</a:t>
            </a:r>
            <a:r>
              <a:rPr lang="en-US" altLang="zh-CN" sz="2000" dirty="0" smtClean="0">
                <a:solidFill>
                  <a:schemeClr val="tx1"/>
                </a:solidFill>
              </a:rPr>
              <a:t> 4S</a:t>
            </a:r>
            <a:r>
              <a:rPr lang="zh-CN" altLang="en-US" sz="2000" dirty="0" smtClean="0">
                <a:solidFill>
                  <a:schemeClr val="tx1"/>
                </a:solidFill>
              </a:rPr>
              <a:t>双麦克风降噪， 主动降噪耳机</a:t>
            </a:r>
            <a:endParaRPr lang="en-US" altLang="zh-CN" sz="2000" dirty="0" smtClean="0">
              <a:solidFill>
                <a:schemeClr val="tx1"/>
              </a:solidFill>
            </a:endParaRPr>
          </a:p>
          <a:p>
            <a:pPr lvl="0"/>
            <a:endParaRPr lang="en-US" altLang="zh-CN" sz="2000" dirty="0" smtClean="0">
              <a:solidFill>
                <a:schemeClr val="tx1"/>
              </a:solidFill>
            </a:endParaRPr>
          </a:p>
          <a:p>
            <a:pPr lvl="0">
              <a:buChar char="•"/>
            </a:pPr>
            <a:endParaRPr lang="zh-CN" altLang="en-US" sz="2000" dirty="0">
              <a:solidFill>
                <a:schemeClr val="tx1"/>
              </a:solidFill>
            </a:endParaRPr>
          </a:p>
        </p:txBody>
      </p:sp>
      <p:pic>
        <p:nvPicPr>
          <p:cNvPr id="7" name="图片 6"/>
          <p:cNvPicPr>
            <a:picLocks noChangeAspect="1"/>
          </p:cNvPicPr>
          <p:nvPr/>
        </p:nvPicPr>
        <p:blipFill>
          <a:blip r:embed="rId3"/>
          <a:stretch>
            <a:fillRect/>
          </a:stretch>
        </p:blipFill>
        <p:spPr>
          <a:xfrm>
            <a:off x="4865420" y="2134458"/>
            <a:ext cx="3994634" cy="2679838"/>
          </a:xfrm>
          <a:prstGeom prst="rect">
            <a:avLst/>
          </a:prstGeom>
        </p:spPr>
      </p:pic>
      <p:pic>
        <p:nvPicPr>
          <p:cNvPr id="6" name="图片 5"/>
          <p:cNvPicPr>
            <a:picLocks noChangeAspect="1"/>
          </p:cNvPicPr>
          <p:nvPr/>
        </p:nvPicPr>
        <p:blipFill>
          <a:blip r:embed="rId4"/>
          <a:stretch>
            <a:fillRect/>
          </a:stretch>
        </p:blipFill>
        <p:spPr>
          <a:xfrm>
            <a:off x="273844" y="2738437"/>
            <a:ext cx="4495800" cy="1304925"/>
          </a:xfrm>
          <a:prstGeom prst="rect">
            <a:avLst/>
          </a:prstGeom>
        </p:spPr>
      </p:pic>
    </p:spTree>
    <p:extLst>
      <p:ext uri="{BB962C8B-B14F-4D97-AF65-F5344CB8AC3E}">
        <p14:creationId xmlns:p14="http://schemas.microsoft.com/office/powerpoint/2010/main" val="76233520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err="1" smtClean="0">
                <a:latin typeface="Arial" panose="020B0604020202020204" pitchFamily="34" charset="0"/>
                <a:cs typeface="Arial" panose="020B0604020202020204" pitchFamily="34" charset="0"/>
              </a:rPr>
              <a:t>iphone</a:t>
            </a:r>
            <a:r>
              <a:rPr kumimoji="1" lang="en-US" altLang="zh-CN" b="0" dirty="0" smtClean="0">
                <a:latin typeface="Arial" panose="020B0604020202020204" pitchFamily="34" charset="0"/>
                <a:cs typeface="Arial" panose="020B0604020202020204" pitchFamily="34" charset="0"/>
              </a:rPr>
              <a:t> 4S</a:t>
            </a:r>
            <a:r>
              <a:rPr kumimoji="1" lang="zh-CN" altLang="en-US" b="0" dirty="0" smtClean="0">
                <a:latin typeface="Arial" panose="020B0604020202020204" pitchFamily="34" charset="0"/>
                <a:cs typeface="Arial" panose="020B0604020202020204" pitchFamily="34" charset="0"/>
              </a:rPr>
              <a:t>双麦克风</a:t>
            </a:r>
            <a:r>
              <a:rPr kumimoji="1" lang="zh-CN" altLang="en-US" b="0" dirty="0">
                <a:latin typeface="Arial" panose="020B0604020202020204" pitchFamily="34" charset="0"/>
                <a:cs typeface="Arial" panose="020B0604020202020204" pitchFamily="34" charset="0"/>
              </a:rPr>
              <a:t>降噪</a:t>
            </a:r>
          </a:p>
        </p:txBody>
      </p:sp>
      <p:sp>
        <p:nvSpPr>
          <p:cNvPr id="3" name="页脚占位符 2"/>
          <p:cNvSpPr>
            <a:spLocks noGrp="1"/>
          </p:cNvSpPr>
          <p:nvPr>
            <p:ph type="ftr" sz="quarter" idx="11"/>
          </p:nvPr>
        </p:nvSpPr>
        <p:spPr/>
        <p:txBody>
          <a:bodyPr/>
          <a:lstStyle/>
          <a:p>
            <a:pPr>
              <a:defRPr/>
            </a:pPr>
            <a:endParaRPr lang="zh-CN" altLang="en-US"/>
          </a:p>
        </p:txBody>
      </p:sp>
      <p:pic>
        <p:nvPicPr>
          <p:cNvPr id="6" name="图片 5"/>
          <p:cNvPicPr>
            <a:picLocks noChangeAspect="1"/>
          </p:cNvPicPr>
          <p:nvPr/>
        </p:nvPicPr>
        <p:blipFill>
          <a:blip r:embed="rId3"/>
          <a:stretch>
            <a:fillRect/>
          </a:stretch>
        </p:blipFill>
        <p:spPr>
          <a:xfrm>
            <a:off x="428333" y="1531972"/>
            <a:ext cx="3286125" cy="4219575"/>
          </a:xfrm>
          <a:prstGeom prst="rect">
            <a:avLst/>
          </a:prstGeom>
        </p:spPr>
      </p:pic>
      <p:pic>
        <p:nvPicPr>
          <p:cNvPr id="8" name="图片 7"/>
          <p:cNvPicPr>
            <a:picLocks noChangeAspect="1"/>
          </p:cNvPicPr>
          <p:nvPr/>
        </p:nvPicPr>
        <p:blipFill>
          <a:blip r:embed="rId4"/>
          <a:stretch>
            <a:fillRect/>
          </a:stretch>
        </p:blipFill>
        <p:spPr>
          <a:xfrm>
            <a:off x="4240176" y="1531972"/>
            <a:ext cx="4679890" cy="4165436"/>
          </a:xfrm>
          <a:prstGeom prst="rect">
            <a:avLst/>
          </a:prstGeom>
        </p:spPr>
      </p:pic>
    </p:spTree>
    <p:extLst>
      <p:ext uri="{BB962C8B-B14F-4D97-AF65-F5344CB8AC3E}">
        <p14:creationId xmlns:p14="http://schemas.microsoft.com/office/powerpoint/2010/main" val="267214437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smtClean="0">
                <a:latin typeface="Arial" panose="020B0604020202020204" pitchFamily="34" charset="0"/>
                <a:cs typeface="Arial" panose="020B0604020202020204" pitchFamily="34" charset="0"/>
              </a:rPr>
              <a:t>1.2.2 </a:t>
            </a:r>
            <a:r>
              <a:rPr kumimoji="1" lang="zh-CN" altLang="en-US" b="0" dirty="0" smtClean="0">
                <a:latin typeface="Arial" panose="020B0604020202020204" pitchFamily="34" charset="0"/>
                <a:cs typeface="Arial" panose="020B0604020202020204" pitchFamily="34" charset="0"/>
              </a:rPr>
              <a:t>被动降噪</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pic>
        <p:nvPicPr>
          <p:cNvPr id="8" name="图片 7"/>
          <p:cNvPicPr>
            <a:picLocks noChangeAspect="1"/>
          </p:cNvPicPr>
          <p:nvPr/>
        </p:nvPicPr>
        <p:blipFill>
          <a:blip r:embed="rId3"/>
          <a:stretch>
            <a:fillRect/>
          </a:stretch>
        </p:blipFill>
        <p:spPr>
          <a:xfrm>
            <a:off x="436303" y="2052442"/>
            <a:ext cx="4552935" cy="3872496"/>
          </a:xfrm>
          <a:prstGeom prst="rect">
            <a:avLst/>
          </a:prstGeom>
        </p:spPr>
      </p:pic>
      <p:pic>
        <p:nvPicPr>
          <p:cNvPr id="9" name="图片 8"/>
          <p:cNvPicPr>
            <a:picLocks noChangeAspect="1"/>
          </p:cNvPicPr>
          <p:nvPr/>
        </p:nvPicPr>
        <p:blipFill>
          <a:blip r:embed="rId4"/>
          <a:stretch>
            <a:fillRect/>
          </a:stretch>
        </p:blipFill>
        <p:spPr>
          <a:xfrm>
            <a:off x="5146387" y="2052442"/>
            <a:ext cx="3542748" cy="1903738"/>
          </a:xfrm>
          <a:prstGeom prst="rect">
            <a:avLst/>
          </a:prstGeom>
        </p:spPr>
      </p:pic>
      <p:pic>
        <p:nvPicPr>
          <p:cNvPr id="10" name="图片 9"/>
          <p:cNvPicPr>
            <a:picLocks noChangeAspect="1"/>
          </p:cNvPicPr>
          <p:nvPr/>
        </p:nvPicPr>
        <p:blipFill>
          <a:blip r:embed="rId5"/>
          <a:stretch>
            <a:fillRect/>
          </a:stretch>
        </p:blipFill>
        <p:spPr>
          <a:xfrm>
            <a:off x="5146387" y="3993550"/>
            <a:ext cx="3542748" cy="1882548"/>
          </a:xfrm>
          <a:prstGeom prst="rect">
            <a:avLst/>
          </a:prstGeom>
        </p:spPr>
      </p:pic>
      <p:sp>
        <p:nvSpPr>
          <p:cNvPr id="4" name="文本框 3"/>
          <p:cNvSpPr txBox="1"/>
          <p:nvPr/>
        </p:nvSpPr>
        <p:spPr>
          <a:xfrm>
            <a:off x="484024" y="1156691"/>
            <a:ext cx="8175951" cy="830997"/>
          </a:xfrm>
          <a:prstGeom prst="rect">
            <a:avLst/>
          </a:prstGeom>
          <a:noFill/>
        </p:spPr>
        <p:txBody>
          <a:bodyPr wrap="square" rtlCol="0">
            <a:spAutoFit/>
          </a:bodyPr>
          <a:lstStyle/>
          <a:p>
            <a:pPr marL="0" indent="0">
              <a:lnSpc>
                <a:spcPct val="120000"/>
              </a:lnSpc>
              <a:buFont typeface="Arial"/>
              <a:buNone/>
            </a:pPr>
            <a:r>
              <a:rPr lang="zh-CN" altLang="en-US" sz="2000" dirty="0">
                <a:latin typeface="+mn-lt"/>
                <a:cs typeface="Arial"/>
              </a:rPr>
              <a:t>在没有参考噪声信号的情况，利用已有的消噪模型对输入信号进行消噪</a:t>
            </a:r>
            <a:r>
              <a:rPr lang="zh-CN" altLang="en-US" sz="2000" dirty="0" smtClean="0">
                <a:latin typeface="+mn-lt"/>
                <a:cs typeface="Arial"/>
              </a:rPr>
              <a:t>。</a:t>
            </a:r>
            <a:endParaRPr lang="en-US" altLang="zh-CN" sz="2000" dirty="0" smtClean="0">
              <a:latin typeface="+mn-lt"/>
              <a:cs typeface="Arial"/>
            </a:endParaRPr>
          </a:p>
          <a:p>
            <a:pPr marL="0" indent="0">
              <a:lnSpc>
                <a:spcPct val="120000"/>
              </a:lnSpc>
              <a:buFont typeface="Arial"/>
              <a:buNone/>
            </a:pPr>
            <a:r>
              <a:rPr lang="zh-CN" altLang="en-US" sz="2000" dirty="0" smtClean="0">
                <a:latin typeface="+mn-lt"/>
                <a:cs typeface="Arial"/>
              </a:rPr>
              <a:t>例如：分析频谱，使用滤波器进行滤波降噪。</a:t>
            </a:r>
            <a:endParaRPr lang="zh-CN" altLang="en-US" sz="2000" dirty="0">
              <a:latin typeface="+mn-lt"/>
              <a:cs typeface="Arial"/>
            </a:endParaRPr>
          </a:p>
        </p:txBody>
      </p:sp>
    </p:spTree>
    <p:extLst>
      <p:ext uri="{BB962C8B-B14F-4D97-AF65-F5344CB8AC3E}">
        <p14:creationId xmlns:p14="http://schemas.microsoft.com/office/powerpoint/2010/main" val="3156745064"/>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pic>
        <p:nvPicPr>
          <p:cNvPr id="5" name="图片 4"/>
          <p:cNvPicPr>
            <a:picLocks noChangeAspect="1"/>
          </p:cNvPicPr>
          <p:nvPr/>
        </p:nvPicPr>
        <p:blipFill>
          <a:blip r:embed="rId3"/>
          <a:stretch>
            <a:fillRect/>
          </a:stretch>
        </p:blipFill>
        <p:spPr>
          <a:xfrm>
            <a:off x="1018329" y="285750"/>
            <a:ext cx="7107342" cy="5691897"/>
          </a:xfrm>
          <a:prstGeom prst="rect">
            <a:avLst/>
          </a:prstGeom>
        </p:spPr>
      </p:pic>
    </p:spTree>
    <p:extLst>
      <p:ext uri="{BB962C8B-B14F-4D97-AF65-F5344CB8AC3E}">
        <p14:creationId xmlns:p14="http://schemas.microsoft.com/office/powerpoint/2010/main" val="4036601592"/>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625368614"/>
              </p:ext>
            </p:extLst>
          </p:nvPr>
        </p:nvGraphicFramePr>
        <p:xfrm>
          <a:off x="895351" y="36195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13352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1.3 </a:t>
            </a:r>
            <a:r>
              <a:rPr kumimoji="1" lang="zh-CN" altLang="en-US" b="0" dirty="0">
                <a:latin typeface="Arial" panose="020B0604020202020204" pitchFamily="34" charset="0"/>
                <a:cs typeface="Arial" panose="020B0604020202020204" pitchFamily="34" charset="0"/>
              </a:rPr>
              <a:t>语音通话降噪算法</a:t>
            </a: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559068" y="1115918"/>
            <a:ext cx="7213332" cy="397066"/>
          </a:xfrm>
          <a:prstGeom prst="rect">
            <a:avLst/>
          </a:prstGeom>
        </p:spPr>
        <p:txBody>
          <a:bodyPr/>
          <a:lstStyle/>
          <a:p>
            <a:pPr lvl="0"/>
            <a:r>
              <a:rPr lang="zh-CN" altLang="en-US" sz="2000" dirty="0" smtClean="0"/>
              <a:t>语音降噪，属于语音增强的范畴</a:t>
            </a:r>
            <a:endParaRPr lang="en-US" altLang="zh-CN" sz="2000" dirty="0"/>
          </a:p>
        </p:txBody>
      </p:sp>
      <p:pic>
        <p:nvPicPr>
          <p:cNvPr id="20" name="图片 19"/>
          <p:cNvPicPr>
            <a:picLocks noChangeAspect="1"/>
          </p:cNvPicPr>
          <p:nvPr/>
        </p:nvPicPr>
        <p:blipFill>
          <a:blip r:embed="rId3"/>
          <a:stretch>
            <a:fillRect/>
          </a:stretch>
        </p:blipFill>
        <p:spPr>
          <a:xfrm>
            <a:off x="1930443" y="3570386"/>
            <a:ext cx="5302164" cy="2490035"/>
          </a:xfrm>
          <a:prstGeom prst="rect">
            <a:avLst/>
          </a:prstGeom>
        </p:spPr>
      </p:pic>
      <p:pic>
        <p:nvPicPr>
          <p:cNvPr id="22" name="图片 21"/>
          <p:cNvPicPr>
            <a:picLocks noChangeAspect="1"/>
          </p:cNvPicPr>
          <p:nvPr/>
        </p:nvPicPr>
        <p:blipFill>
          <a:blip r:embed="rId4"/>
          <a:stretch>
            <a:fillRect/>
          </a:stretch>
        </p:blipFill>
        <p:spPr>
          <a:xfrm>
            <a:off x="1930444" y="1808913"/>
            <a:ext cx="5302163" cy="1456801"/>
          </a:xfrm>
          <a:prstGeom prst="rect">
            <a:avLst/>
          </a:prstGeom>
        </p:spPr>
      </p:pic>
    </p:spTree>
    <p:extLst>
      <p:ext uri="{BB962C8B-B14F-4D97-AF65-F5344CB8AC3E}">
        <p14:creationId xmlns:p14="http://schemas.microsoft.com/office/powerpoint/2010/main" val="2135431537"/>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bwMode="auto">
          <a:xfrm>
            <a:off x="579294" y="2189049"/>
            <a:ext cx="7584992" cy="6890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buFont typeface="Wingdings" panose="05000000000000000000" pitchFamily="2" charset="2"/>
              <a:buChar char="l"/>
            </a:pPr>
            <a:r>
              <a:rPr kumimoji="1" lang="zh-CN" altLang="en-US" sz="4400" b="0" dirty="0" smtClean="0">
                <a:solidFill>
                  <a:schemeClr val="tx1"/>
                </a:solidFill>
                <a:latin typeface="Arial" panose="020B0604020202020204" pitchFamily="34" charset="0"/>
                <a:cs typeface="Arial" panose="020B0604020202020204" pitchFamily="34" charset="0"/>
              </a:rPr>
              <a:t> </a:t>
            </a:r>
            <a:r>
              <a:rPr kumimoji="1" lang="en-US" altLang="zh-CN" sz="4400" b="0" dirty="0" smtClean="0">
                <a:solidFill>
                  <a:schemeClr val="tx1"/>
                </a:solidFill>
                <a:latin typeface="Arial" panose="020B0604020202020204" pitchFamily="34" charset="0"/>
                <a:cs typeface="Arial" panose="020B0604020202020204" pitchFamily="34" charset="0"/>
              </a:rPr>
              <a:t>1. </a:t>
            </a:r>
            <a:r>
              <a:rPr kumimoji="1" lang="zh-CN" altLang="en-US" sz="4400" b="0" dirty="0" smtClean="0">
                <a:solidFill>
                  <a:schemeClr val="tx1"/>
                </a:solidFill>
                <a:latin typeface="Arial" panose="020B0604020202020204" pitchFamily="34" charset="0"/>
                <a:cs typeface="Arial" panose="020B0604020202020204" pitchFamily="34" charset="0"/>
              </a:rPr>
              <a:t>语音通话噪声</a:t>
            </a:r>
          </a:p>
        </p:txBody>
      </p:sp>
      <p:sp>
        <p:nvSpPr>
          <p:cNvPr id="12291" name="TextBox 2"/>
          <p:cNvSpPr txBox="1">
            <a:spLocks noChangeArrowheads="1"/>
          </p:cNvSpPr>
          <p:nvPr/>
        </p:nvSpPr>
        <p:spPr bwMode="auto">
          <a:xfrm>
            <a:off x="571500" y="647700"/>
            <a:ext cx="13160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4400" dirty="0">
                <a:ea typeface="黑体" panose="02010609060101010101" pitchFamily="49" charset="-122"/>
                <a:cs typeface="Arial" panose="020B0604020202020204" pitchFamily="34" charset="0"/>
              </a:rPr>
              <a:t>目录</a:t>
            </a:r>
          </a:p>
        </p:txBody>
      </p:sp>
      <p:sp>
        <p:nvSpPr>
          <p:cNvPr id="10" name="标题 1"/>
          <p:cNvSpPr txBox="1">
            <a:spLocks/>
          </p:cNvSpPr>
          <p:nvPr/>
        </p:nvSpPr>
        <p:spPr bwMode="auto">
          <a:xfrm>
            <a:off x="579294" y="3617709"/>
            <a:ext cx="7584992"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rgbClr val="00B050"/>
                </a:solidFill>
                <a:latin typeface="Arial" panose="020B0604020202020204" pitchFamily="34" charset="0"/>
                <a:cs typeface="Arial" panose="020B0604020202020204" pitchFamily="34" charset="0"/>
              </a:rPr>
              <a:t> </a:t>
            </a:r>
            <a:r>
              <a:rPr kumimoji="1" lang="en-US" altLang="zh-CN" b="0" dirty="0" smtClean="0">
                <a:solidFill>
                  <a:srgbClr val="00B050"/>
                </a:solidFill>
                <a:latin typeface="Arial" panose="020B0604020202020204" pitchFamily="34" charset="0"/>
                <a:cs typeface="Arial" panose="020B0604020202020204" pitchFamily="34" charset="0"/>
              </a:rPr>
              <a:t>2. </a:t>
            </a:r>
            <a:r>
              <a:rPr kumimoji="1" lang="zh-CN" altLang="en-US" b="0" dirty="0" smtClean="0">
                <a:solidFill>
                  <a:srgbClr val="00B050"/>
                </a:solidFill>
                <a:latin typeface="Arial" panose="020B0604020202020204" pitchFamily="34" charset="0"/>
                <a:cs typeface="Arial" panose="020B0604020202020204" pitchFamily="34" charset="0"/>
              </a:rPr>
              <a:t>语音通话回声</a:t>
            </a:r>
          </a:p>
        </p:txBody>
      </p:sp>
      <p:sp>
        <p:nvSpPr>
          <p:cNvPr id="11" name="标题 1"/>
          <p:cNvSpPr txBox="1">
            <a:spLocks/>
          </p:cNvSpPr>
          <p:nvPr/>
        </p:nvSpPr>
        <p:spPr bwMode="auto">
          <a:xfrm>
            <a:off x="571499" y="4973515"/>
            <a:ext cx="7592787"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chemeClr val="tx1"/>
                </a:solidFill>
                <a:latin typeface="Arial" panose="020B0604020202020204" pitchFamily="34" charset="0"/>
                <a:cs typeface="Arial" panose="020B0604020202020204" pitchFamily="34" charset="0"/>
              </a:rPr>
              <a:t> </a:t>
            </a:r>
            <a:r>
              <a:rPr kumimoji="1" lang="en-US" altLang="zh-CN" b="0" dirty="0" smtClean="0">
                <a:solidFill>
                  <a:schemeClr val="tx1"/>
                </a:solidFill>
                <a:latin typeface="Arial" panose="020B0604020202020204" pitchFamily="34" charset="0"/>
                <a:cs typeface="Arial" panose="020B0604020202020204" pitchFamily="34" charset="0"/>
              </a:rPr>
              <a:t>3. </a:t>
            </a:r>
            <a:r>
              <a:rPr kumimoji="1" lang="zh-CN" altLang="en-US" b="0" dirty="0" smtClean="0">
                <a:solidFill>
                  <a:schemeClr val="tx1"/>
                </a:solidFill>
                <a:latin typeface="Arial" panose="020B0604020202020204" pitchFamily="34" charset="0"/>
                <a:cs typeface="Arial" panose="020B0604020202020204" pitchFamily="34" charset="0"/>
              </a:rPr>
              <a:t>回声消除，噪声抑制方案</a:t>
            </a:r>
          </a:p>
        </p:txBody>
      </p:sp>
    </p:spTree>
    <p:extLst>
      <p:ext uri="{BB962C8B-B14F-4D97-AF65-F5344CB8AC3E}">
        <p14:creationId xmlns:p14="http://schemas.microsoft.com/office/powerpoint/2010/main" val="3279653918"/>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3905439328"/>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125484"/>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2.1 </a:t>
            </a:r>
            <a:r>
              <a:rPr kumimoji="1" lang="zh-CN" altLang="en-US" b="0" dirty="0">
                <a:latin typeface="Arial" panose="020B0604020202020204" pitchFamily="34" charset="0"/>
                <a:cs typeface="Arial" panose="020B0604020202020204" pitchFamily="34" charset="0"/>
              </a:rPr>
              <a:t>语音通话回声来源</a:t>
            </a:r>
          </a:p>
        </p:txBody>
      </p:sp>
      <p:sp>
        <p:nvSpPr>
          <p:cNvPr id="3" name="页脚占位符 2"/>
          <p:cNvSpPr>
            <a:spLocks noGrp="1"/>
          </p:cNvSpPr>
          <p:nvPr>
            <p:ph type="ftr" sz="quarter" idx="11"/>
          </p:nvPr>
        </p:nvSpPr>
        <p:spPr/>
        <p:txBody>
          <a:bodyPr/>
          <a:lstStyle/>
          <a:p>
            <a:pPr>
              <a:defRPr/>
            </a:pPr>
            <a:endParaRPr lang="zh-CN" altLang="en-US"/>
          </a:p>
        </p:txBody>
      </p:sp>
      <p:sp>
        <p:nvSpPr>
          <p:cNvPr id="18" name="TextBox 2"/>
          <p:cNvSpPr txBox="1"/>
          <p:nvPr/>
        </p:nvSpPr>
        <p:spPr>
          <a:xfrm>
            <a:off x="520700" y="1236036"/>
            <a:ext cx="7950200" cy="757130"/>
          </a:xfrm>
          <a:prstGeom prst="rect">
            <a:avLst/>
          </a:prstGeom>
          <a:noFill/>
        </p:spPr>
        <p:txBody>
          <a:bodyPr>
            <a:spAutoFit/>
          </a:bodyPr>
          <a:lstStyle/>
          <a:p>
            <a:pPr>
              <a:lnSpc>
                <a:spcPct val="120000"/>
              </a:lnSpc>
              <a:buFont typeface="Arial"/>
              <a:buNone/>
              <a:defRPr/>
            </a:pPr>
            <a:r>
              <a:rPr lang="zh-CN" altLang="en-US" sz="1800" dirty="0"/>
              <a:t>回声</a:t>
            </a:r>
            <a:r>
              <a:rPr lang="zh-CN" altLang="en-US" sz="1800" dirty="0" smtClean="0"/>
              <a:t>：是</a:t>
            </a:r>
            <a:r>
              <a:rPr lang="zh-CN" altLang="en-US" sz="1800" dirty="0"/>
              <a:t>指说话者通过通信设备发送给其他人的语音又重新又回到自己的听筒里的现象</a:t>
            </a:r>
            <a:r>
              <a:rPr lang="zh-CN" altLang="en-US" sz="1800" dirty="0" smtClean="0"/>
              <a:t>。包含“线路回声”和</a:t>
            </a:r>
            <a:r>
              <a:rPr lang="zh-CN" altLang="en-US" sz="1800" dirty="0" smtClean="0">
                <a:solidFill>
                  <a:srgbClr val="00B050"/>
                </a:solidFill>
              </a:rPr>
              <a:t>“声学回声”</a:t>
            </a:r>
            <a:r>
              <a:rPr lang="zh-CN" altLang="en-US" sz="1800" dirty="0" smtClean="0"/>
              <a:t>。</a:t>
            </a:r>
            <a:endParaRPr lang="en-US" altLang="zh-CN" sz="1800" dirty="0" smtClean="0"/>
          </a:p>
        </p:txBody>
      </p:sp>
      <p:pic>
        <p:nvPicPr>
          <p:cNvPr id="5" name="图片 4"/>
          <p:cNvPicPr>
            <a:picLocks noChangeAspect="1"/>
          </p:cNvPicPr>
          <p:nvPr/>
        </p:nvPicPr>
        <p:blipFill>
          <a:blip r:embed="rId3"/>
          <a:stretch>
            <a:fillRect/>
          </a:stretch>
        </p:blipFill>
        <p:spPr>
          <a:xfrm>
            <a:off x="2438400" y="4801555"/>
            <a:ext cx="5010150" cy="1266825"/>
          </a:xfrm>
          <a:prstGeom prst="rect">
            <a:avLst/>
          </a:prstGeom>
        </p:spPr>
      </p:pic>
      <p:pic>
        <p:nvPicPr>
          <p:cNvPr id="6" name="图片 5"/>
          <p:cNvPicPr>
            <a:picLocks noChangeAspect="1"/>
          </p:cNvPicPr>
          <p:nvPr/>
        </p:nvPicPr>
        <p:blipFill>
          <a:blip r:embed="rId4"/>
          <a:stretch>
            <a:fillRect/>
          </a:stretch>
        </p:blipFill>
        <p:spPr>
          <a:xfrm>
            <a:off x="2657475" y="2256160"/>
            <a:ext cx="4438650" cy="2257425"/>
          </a:xfrm>
          <a:prstGeom prst="rect">
            <a:avLst/>
          </a:prstGeom>
        </p:spPr>
      </p:pic>
    </p:spTree>
    <p:extLst>
      <p:ext uri="{BB962C8B-B14F-4D97-AF65-F5344CB8AC3E}">
        <p14:creationId xmlns:p14="http://schemas.microsoft.com/office/powerpoint/2010/main" val="3240999900"/>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2246582273"/>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784580"/>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bwMode="auto">
          <a:xfrm>
            <a:off x="579294" y="2189049"/>
            <a:ext cx="7584992" cy="6890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buFont typeface="Wingdings" panose="05000000000000000000" pitchFamily="2" charset="2"/>
              <a:buChar char="l"/>
            </a:pPr>
            <a:r>
              <a:rPr kumimoji="1" lang="zh-CN" altLang="en-US" sz="4400" b="0" dirty="0" smtClean="0">
                <a:solidFill>
                  <a:srgbClr val="00B050"/>
                </a:solidFill>
                <a:latin typeface="Arial" panose="020B0604020202020204" pitchFamily="34" charset="0"/>
                <a:cs typeface="Arial" panose="020B0604020202020204" pitchFamily="34" charset="0"/>
              </a:rPr>
              <a:t> </a:t>
            </a:r>
            <a:r>
              <a:rPr kumimoji="1" lang="en-US" altLang="zh-CN" sz="4400" b="0" dirty="0" smtClean="0">
                <a:solidFill>
                  <a:srgbClr val="00B050"/>
                </a:solidFill>
                <a:latin typeface="Arial" panose="020B0604020202020204" pitchFamily="34" charset="0"/>
                <a:cs typeface="Arial" panose="020B0604020202020204" pitchFamily="34" charset="0"/>
              </a:rPr>
              <a:t>1. </a:t>
            </a:r>
            <a:r>
              <a:rPr kumimoji="1" lang="zh-CN" altLang="en-US" sz="4400" b="0" dirty="0" smtClean="0">
                <a:solidFill>
                  <a:srgbClr val="00B050"/>
                </a:solidFill>
                <a:latin typeface="Arial" panose="020B0604020202020204" pitchFamily="34" charset="0"/>
                <a:cs typeface="Arial" panose="020B0604020202020204" pitchFamily="34" charset="0"/>
              </a:rPr>
              <a:t>语音通话噪声</a:t>
            </a:r>
          </a:p>
        </p:txBody>
      </p:sp>
      <p:sp>
        <p:nvSpPr>
          <p:cNvPr id="12291" name="TextBox 2"/>
          <p:cNvSpPr txBox="1">
            <a:spLocks noChangeArrowheads="1"/>
          </p:cNvSpPr>
          <p:nvPr/>
        </p:nvSpPr>
        <p:spPr bwMode="auto">
          <a:xfrm>
            <a:off x="571500" y="647700"/>
            <a:ext cx="13160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4400" dirty="0">
                <a:ea typeface="黑体" panose="02010609060101010101" pitchFamily="49" charset="-122"/>
                <a:cs typeface="Arial" panose="020B0604020202020204" pitchFamily="34" charset="0"/>
              </a:rPr>
              <a:t>目录</a:t>
            </a:r>
          </a:p>
        </p:txBody>
      </p:sp>
      <p:sp>
        <p:nvSpPr>
          <p:cNvPr id="10" name="标题 1"/>
          <p:cNvSpPr txBox="1">
            <a:spLocks/>
          </p:cNvSpPr>
          <p:nvPr/>
        </p:nvSpPr>
        <p:spPr bwMode="auto">
          <a:xfrm>
            <a:off x="579294" y="3617709"/>
            <a:ext cx="7584992"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chemeClr val="tx1"/>
                </a:solidFill>
                <a:latin typeface="Arial" panose="020B0604020202020204" pitchFamily="34" charset="0"/>
                <a:cs typeface="Arial" panose="020B0604020202020204" pitchFamily="34" charset="0"/>
              </a:rPr>
              <a:t> </a:t>
            </a:r>
            <a:r>
              <a:rPr kumimoji="1" lang="en-US" altLang="zh-CN" b="0" dirty="0" smtClean="0">
                <a:solidFill>
                  <a:schemeClr val="tx1"/>
                </a:solidFill>
                <a:latin typeface="Arial" panose="020B0604020202020204" pitchFamily="34" charset="0"/>
                <a:cs typeface="Arial" panose="020B0604020202020204" pitchFamily="34" charset="0"/>
              </a:rPr>
              <a:t>2. </a:t>
            </a:r>
            <a:r>
              <a:rPr kumimoji="1" lang="zh-CN" altLang="en-US" b="0" dirty="0" smtClean="0">
                <a:solidFill>
                  <a:schemeClr val="tx1"/>
                </a:solidFill>
                <a:latin typeface="Arial" panose="020B0604020202020204" pitchFamily="34" charset="0"/>
                <a:cs typeface="Arial" panose="020B0604020202020204" pitchFamily="34" charset="0"/>
              </a:rPr>
              <a:t>语音通话回声</a:t>
            </a:r>
          </a:p>
        </p:txBody>
      </p:sp>
      <p:sp>
        <p:nvSpPr>
          <p:cNvPr id="11" name="标题 1"/>
          <p:cNvSpPr txBox="1">
            <a:spLocks/>
          </p:cNvSpPr>
          <p:nvPr/>
        </p:nvSpPr>
        <p:spPr bwMode="auto">
          <a:xfrm>
            <a:off x="571499" y="4973515"/>
            <a:ext cx="7592787"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chemeClr val="tx1"/>
                </a:solidFill>
                <a:latin typeface="Arial" panose="020B0604020202020204" pitchFamily="34" charset="0"/>
                <a:cs typeface="Arial" panose="020B0604020202020204" pitchFamily="34" charset="0"/>
              </a:rPr>
              <a:t> </a:t>
            </a:r>
            <a:r>
              <a:rPr kumimoji="1" lang="en-US" altLang="zh-CN" b="0" dirty="0" smtClean="0">
                <a:solidFill>
                  <a:schemeClr val="tx1"/>
                </a:solidFill>
                <a:latin typeface="Arial" panose="020B0604020202020204" pitchFamily="34" charset="0"/>
                <a:cs typeface="Arial" panose="020B0604020202020204" pitchFamily="34" charset="0"/>
              </a:rPr>
              <a:t>3. </a:t>
            </a:r>
            <a:r>
              <a:rPr kumimoji="1" lang="zh-CN" altLang="en-US" b="0" dirty="0" smtClean="0">
                <a:solidFill>
                  <a:schemeClr val="tx1"/>
                </a:solidFill>
                <a:latin typeface="Arial" panose="020B0604020202020204" pitchFamily="34" charset="0"/>
                <a:cs typeface="Arial" panose="020B0604020202020204" pitchFamily="34" charset="0"/>
              </a:rPr>
              <a:t>回声消除，噪声抑制方案</a:t>
            </a: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2.2 </a:t>
            </a:r>
            <a:r>
              <a:rPr kumimoji="1" lang="zh-CN" altLang="en-US" b="0" dirty="0">
                <a:latin typeface="Arial" panose="020B0604020202020204" pitchFamily="34" charset="0"/>
                <a:cs typeface="Arial" panose="020B0604020202020204" pitchFamily="34" charset="0"/>
              </a:rPr>
              <a:t>语音回声处理方案</a:t>
            </a:r>
          </a:p>
        </p:txBody>
      </p:sp>
      <p:sp>
        <p:nvSpPr>
          <p:cNvPr id="3" name="页脚占位符 2"/>
          <p:cNvSpPr>
            <a:spLocks noGrp="1"/>
          </p:cNvSpPr>
          <p:nvPr>
            <p:ph type="ftr" sz="quarter" idx="11"/>
          </p:nvPr>
        </p:nvSpPr>
        <p:spPr/>
        <p:txBody>
          <a:bodyPr/>
          <a:lstStyle/>
          <a:p>
            <a:pPr>
              <a:defRPr/>
            </a:pPr>
            <a:endParaRPr lang="zh-CN" altLang="en-US"/>
          </a:p>
        </p:txBody>
      </p:sp>
      <p:pic>
        <p:nvPicPr>
          <p:cNvPr id="6" name="图片 5"/>
          <p:cNvPicPr>
            <a:picLocks noChangeAspect="1"/>
          </p:cNvPicPr>
          <p:nvPr/>
        </p:nvPicPr>
        <p:blipFill>
          <a:blip r:embed="rId3"/>
          <a:stretch>
            <a:fillRect/>
          </a:stretch>
        </p:blipFill>
        <p:spPr>
          <a:xfrm>
            <a:off x="357187" y="1933575"/>
            <a:ext cx="8429625" cy="2990850"/>
          </a:xfrm>
          <a:prstGeom prst="rect">
            <a:avLst/>
          </a:prstGeom>
        </p:spPr>
      </p:pic>
    </p:spTree>
    <p:extLst>
      <p:ext uri="{BB962C8B-B14F-4D97-AF65-F5344CB8AC3E}">
        <p14:creationId xmlns:p14="http://schemas.microsoft.com/office/powerpoint/2010/main" val="581676971"/>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41580" y="155004"/>
            <a:ext cx="6260840" cy="689010"/>
          </a:xfrm>
        </p:spPr>
        <p:txBody>
          <a:bodyPr/>
          <a:lstStyle/>
          <a:p>
            <a:pPr algn="ctr"/>
            <a:r>
              <a:rPr kumimoji="1" lang="zh-CN" altLang="en-US" b="0" dirty="0">
                <a:latin typeface="Arial" panose="020B0604020202020204" pitchFamily="34" charset="0"/>
                <a:cs typeface="Arial" panose="020B0604020202020204" pitchFamily="34" charset="0"/>
              </a:rPr>
              <a:t>声学</a:t>
            </a:r>
            <a:r>
              <a:rPr kumimoji="1" lang="zh-CN" altLang="en-US" b="0" dirty="0" smtClean="0">
                <a:latin typeface="Arial" panose="020B0604020202020204" pitchFamily="34" charset="0"/>
                <a:cs typeface="Arial" panose="020B0604020202020204" pitchFamily="34" charset="0"/>
              </a:rPr>
              <a:t>回声消除</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18" name="TextBox 2"/>
          <p:cNvSpPr txBox="1"/>
          <p:nvPr/>
        </p:nvSpPr>
        <p:spPr>
          <a:xfrm>
            <a:off x="596900" y="1038565"/>
            <a:ext cx="7950200" cy="391710"/>
          </a:xfrm>
          <a:prstGeom prst="rect">
            <a:avLst/>
          </a:prstGeom>
          <a:noFill/>
        </p:spPr>
        <p:txBody>
          <a:bodyPr>
            <a:spAutoFit/>
          </a:bodyPr>
          <a:lstStyle/>
          <a:p>
            <a:pPr>
              <a:lnSpc>
                <a:spcPct val="120000"/>
              </a:lnSpc>
              <a:buFont typeface="Arial"/>
              <a:buNone/>
              <a:defRPr/>
            </a:pPr>
            <a:r>
              <a:rPr lang="zh-CN" altLang="en-US" sz="1800" dirty="0" smtClean="0"/>
              <a:t>原理：参考远端语音信号，估计回声。将回声估计值从近端拾音信号中减去。</a:t>
            </a:r>
          </a:p>
        </p:txBody>
      </p:sp>
      <p:pic>
        <p:nvPicPr>
          <p:cNvPr id="4" name="图片 3"/>
          <p:cNvPicPr>
            <a:picLocks noChangeAspect="1"/>
          </p:cNvPicPr>
          <p:nvPr/>
        </p:nvPicPr>
        <p:blipFill>
          <a:blip r:embed="rId3"/>
          <a:stretch>
            <a:fillRect/>
          </a:stretch>
        </p:blipFill>
        <p:spPr>
          <a:xfrm>
            <a:off x="2519361" y="5034631"/>
            <a:ext cx="4105275" cy="1619250"/>
          </a:xfrm>
          <a:prstGeom prst="rect">
            <a:avLst/>
          </a:prstGeom>
        </p:spPr>
      </p:pic>
      <p:pic>
        <p:nvPicPr>
          <p:cNvPr id="5" name="图片 4"/>
          <p:cNvPicPr>
            <a:picLocks noChangeAspect="1"/>
          </p:cNvPicPr>
          <p:nvPr/>
        </p:nvPicPr>
        <p:blipFill>
          <a:blip r:embed="rId4"/>
          <a:stretch>
            <a:fillRect/>
          </a:stretch>
        </p:blipFill>
        <p:spPr>
          <a:xfrm>
            <a:off x="1645802" y="1624826"/>
            <a:ext cx="5852395" cy="3215254"/>
          </a:xfrm>
          <a:prstGeom prst="rect">
            <a:avLst/>
          </a:prstGeom>
        </p:spPr>
      </p:pic>
    </p:spTree>
    <p:extLst>
      <p:ext uri="{BB962C8B-B14F-4D97-AF65-F5344CB8AC3E}">
        <p14:creationId xmlns:p14="http://schemas.microsoft.com/office/powerpoint/2010/main" val="1953183783"/>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662649127"/>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872380"/>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2.3 </a:t>
            </a:r>
            <a:r>
              <a:rPr kumimoji="1" lang="zh-CN" altLang="en-US" b="0" dirty="0">
                <a:latin typeface="Arial" panose="020B0604020202020204" pitchFamily="34" charset="0"/>
                <a:cs typeface="Arial" panose="020B0604020202020204" pitchFamily="34" charset="0"/>
              </a:rPr>
              <a:t>语音回声消除算法</a:t>
            </a:r>
          </a:p>
        </p:txBody>
      </p:sp>
      <p:sp>
        <p:nvSpPr>
          <p:cNvPr id="3" name="页脚占位符 2"/>
          <p:cNvSpPr>
            <a:spLocks noGrp="1"/>
          </p:cNvSpPr>
          <p:nvPr>
            <p:ph type="ftr" sz="quarter" idx="11"/>
          </p:nvPr>
        </p:nvSpPr>
        <p:spPr/>
        <p:txBody>
          <a:bodyPr/>
          <a:lstStyle/>
          <a:p>
            <a:pPr>
              <a:defRPr/>
            </a:pPr>
            <a:endParaRPr lang="zh-CN" altLang="en-US"/>
          </a:p>
        </p:txBody>
      </p:sp>
      <p:sp>
        <p:nvSpPr>
          <p:cNvPr id="5" name="TextBox 2"/>
          <p:cNvSpPr txBox="1"/>
          <p:nvPr/>
        </p:nvSpPr>
        <p:spPr>
          <a:xfrm>
            <a:off x="520700" y="1236036"/>
            <a:ext cx="7950200" cy="369332"/>
          </a:xfrm>
          <a:prstGeom prst="rect">
            <a:avLst/>
          </a:prstGeom>
          <a:noFill/>
        </p:spPr>
        <p:txBody>
          <a:bodyPr>
            <a:spAutoFit/>
          </a:bodyPr>
          <a:lstStyle/>
          <a:p>
            <a:r>
              <a:rPr lang="en-US" altLang="zh-CN" sz="1800" dirty="0" smtClean="0"/>
              <a:t>AEC</a:t>
            </a:r>
            <a:r>
              <a:rPr lang="zh-CN" altLang="en-US" sz="1800" dirty="0" smtClean="0"/>
              <a:t>算法： 大部分都</a:t>
            </a:r>
            <a:r>
              <a:rPr lang="zh-CN" altLang="en-US" sz="1800" dirty="0"/>
              <a:t>基于频域</a:t>
            </a:r>
            <a:r>
              <a:rPr lang="zh-CN" altLang="en-US" sz="1800" dirty="0" smtClean="0"/>
              <a:t>分块和自适应滤波算法。</a:t>
            </a:r>
            <a:endParaRPr lang="zh-CN" altLang="en-US" sz="1800" dirty="0"/>
          </a:p>
        </p:txBody>
      </p:sp>
      <p:pic>
        <p:nvPicPr>
          <p:cNvPr id="4" name="图片 3"/>
          <p:cNvPicPr>
            <a:picLocks noChangeAspect="1"/>
          </p:cNvPicPr>
          <p:nvPr/>
        </p:nvPicPr>
        <p:blipFill>
          <a:blip r:embed="rId3"/>
          <a:stretch>
            <a:fillRect/>
          </a:stretch>
        </p:blipFill>
        <p:spPr>
          <a:xfrm>
            <a:off x="1362075" y="1868362"/>
            <a:ext cx="5810250" cy="3409950"/>
          </a:xfrm>
          <a:prstGeom prst="rect">
            <a:avLst/>
          </a:prstGeom>
        </p:spPr>
      </p:pic>
    </p:spTree>
    <p:extLst>
      <p:ext uri="{BB962C8B-B14F-4D97-AF65-F5344CB8AC3E}">
        <p14:creationId xmlns:p14="http://schemas.microsoft.com/office/powerpoint/2010/main" val="388047162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pic>
        <p:nvPicPr>
          <p:cNvPr id="7" name="图片 6"/>
          <p:cNvPicPr>
            <a:picLocks noChangeAspect="1"/>
          </p:cNvPicPr>
          <p:nvPr/>
        </p:nvPicPr>
        <p:blipFill>
          <a:blip r:embed="rId3"/>
          <a:stretch>
            <a:fillRect/>
          </a:stretch>
        </p:blipFill>
        <p:spPr>
          <a:xfrm>
            <a:off x="1428750" y="1681162"/>
            <a:ext cx="6286500" cy="3495675"/>
          </a:xfrm>
          <a:prstGeom prst="rect">
            <a:avLst/>
          </a:prstGeom>
        </p:spPr>
      </p:pic>
    </p:spTree>
    <p:extLst>
      <p:ext uri="{BB962C8B-B14F-4D97-AF65-F5344CB8AC3E}">
        <p14:creationId xmlns:p14="http://schemas.microsoft.com/office/powerpoint/2010/main" val="224566655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pic>
        <p:nvPicPr>
          <p:cNvPr id="7" name="图片 6"/>
          <p:cNvPicPr>
            <a:picLocks noChangeAspect="1"/>
          </p:cNvPicPr>
          <p:nvPr/>
        </p:nvPicPr>
        <p:blipFill>
          <a:blip r:embed="rId3"/>
          <a:stretch>
            <a:fillRect/>
          </a:stretch>
        </p:blipFill>
        <p:spPr>
          <a:xfrm>
            <a:off x="300037" y="1091712"/>
            <a:ext cx="8543925" cy="4280388"/>
          </a:xfrm>
          <a:prstGeom prst="rect">
            <a:avLst/>
          </a:prstGeom>
        </p:spPr>
      </p:pic>
    </p:spTree>
    <p:extLst>
      <p:ext uri="{BB962C8B-B14F-4D97-AF65-F5344CB8AC3E}">
        <p14:creationId xmlns:p14="http://schemas.microsoft.com/office/powerpoint/2010/main" val="2308488364"/>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bwMode="auto">
          <a:xfrm>
            <a:off x="579294" y="2189049"/>
            <a:ext cx="7584992" cy="6890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buFont typeface="Wingdings" panose="05000000000000000000" pitchFamily="2" charset="2"/>
              <a:buChar char="l"/>
            </a:pPr>
            <a:r>
              <a:rPr kumimoji="1" lang="zh-CN" altLang="en-US" sz="4400" b="0" dirty="0" smtClean="0">
                <a:solidFill>
                  <a:schemeClr val="tx1"/>
                </a:solidFill>
                <a:latin typeface="Arial" panose="020B0604020202020204" pitchFamily="34" charset="0"/>
                <a:cs typeface="Arial" panose="020B0604020202020204" pitchFamily="34" charset="0"/>
              </a:rPr>
              <a:t> </a:t>
            </a:r>
            <a:r>
              <a:rPr kumimoji="1" lang="en-US" altLang="zh-CN" sz="4400" b="0" dirty="0" smtClean="0">
                <a:solidFill>
                  <a:schemeClr val="tx1"/>
                </a:solidFill>
                <a:latin typeface="Arial" panose="020B0604020202020204" pitchFamily="34" charset="0"/>
                <a:cs typeface="Arial" panose="020B0604020202020204" pitchFamily="34" charset="0"/>
              </a:rPr>
              <a:t>1. </a:t>
            </a:r>
            <a:r>
              <a:rPr kumimoji="1" lang="zh-CN" altLang="en-US" sz="4400" b="0" dirty="0" smtClean="0">
                <a:solidFill>
                  <a:schemeClr val="tx1"/>
                </a:solidFill>
                <a:latin typeface="Arial" panose="020B0604020202020204" pitchFamily="34" charset="0"/>
                <a:cs typeface="Arial" panose="020B0604020202020204" pitchFamily="34" charset="0"/>
              </a:rPr>
              <a:t>语音通话噪声</a:t>
            </a:r>
          </a:p>
        </p:txBody>
      </p:sp>
      <p:sp>
        <p:nvSpPr>
          <p:cNvPr id="12291" name="TextBox 2"/>
          <p:cNvSpPr txBox="1">
            <a:spLocks noChangeArrowheads="1"/>
          </p:cNvSpPr>
          <p:nvPr/>
        </p:nvSpPr>
        <p:spPr bwMode="auto">
          <a:xfrm>
            <a:off x="571500" y="647700"/>
            <a:ext cx="13160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defTabSz="608013"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4400" dirty="0">
                <a:ea typeface="黑体" panose="02010609060101010101" pitchFamily="49" charset="-122"/>
                <a:cs typeface="Arial" panose="020B0604020202020204" pitchFamily="34" charset="0"/>
              </a:rPr>
              <a:t>目录</a:t>
            </a:r>
          </a:p>
        </p:txBody>
      </p:sp>
      <p:sp>
        <p:nvSpPr>
          <p:cNvPr id="10" name="标题 1"/>
          <p:cNvSpPr txBox="1">
            <a:spLocks/>
          </p:cNvSpPr>
          <p:nvPr/>
        </p:nvSpPr>
        <p:spPr bwMode="auto">
          <a:xfrm>
            <a:off x="579294" y="3617709"/>
            <a:ext cx="7584992"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chemeClr val="tx1"/>
                </a:solidFill>
                <a:latin typeface="Arial" panose="020B0604020202020204" pitchFamily="34" charset="0"/>
                <a:cs typeface="Arial" panose="020B0604020202020204" pitchFamily="34" charset="0"/>
              </a:rPr>
              <a:t> </a:t>
            </a:r>
            <a:r>
              <a:rPr kumimoji="1" lang="en-US" altLang="zh-CN" b="0" dirty="0" smtClean="0">
                <a:solidFill>
                  <a:schemeClr val="tx1"/>
                </a:solidFill>
                <a:latin typeface="Arial" panose="020B0604020202020204" pitchFamily="34" charset="0"/>
                <a:cs typeface="Arial" panose="020B0604020202020204" pitchFamily="34" charset="0"/>
              </a:rPr>
              <a:t>2. </a:t>
            </a:r>
            <a:r>
              <a:rPr kumimoji="1" lang="zh-CN" altLang="en-US" b="0" dirty="0" smtClean="0">
                <a:solidFill>
                  <a:schemeClr val="tx1"/>
                </a:solidFill>
                <a:latin typeface="Arial" panose="020B0604020202020204" pitchFamily="34" charset="0"/>
                <a:cs typeface="Arial" panose="020B0604020202020204" pitchFamily="34" charset="0"/>
              </a:rPr>
              <a:t>语音通话回声</a:t>
            </a:r>
          </a:p>
        </p:txBody>
      </p:sp>
      <p:sp>
        <p:nvSpPr>
          <p:cNvPr id="11" name="标题 1"/>
          <p:cNvSpPr txBox="1">
            <a:spLocks/>
          </p:cNvSpPr>
          <p:nvPr/>
        </p:nvSpPr>
        <p:spPr bwMode="auto">
          <a:xfrm>
            <a:off x="571499" y="4973515"/>
            <a:ext cx="7592787" cy="68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5613" rtl="0" eaLnBrk="0" fontAlgn="base" hangingPunct="0">
              <a:lnSpc>
                <a:spcPct val="90000"/>
              </a:lnSpc>
              <a:spcBef>
                <a:spcPct val="0"/>
              </a:spcBef>
              <a:spcAft>
                <a:spcPct val="0"/>
              </a:spcAft>
              <a:defRPr sz="4400" b="1" i="0" kern="1200" baseline="0">
                <a:solidFill>
                  <a:schemeClr val="bg1"/>
                </a:solidFill>
                <a:latin typeface="Arial"/>
                <a:ea typeface="+mj-ea"/>
                <a:cs typeface="Arial"/>
              </a:defRPr>
            </a:lvl1pPr>
            <a:lvl2pPr algn="ctr" defTabSz="455613" rtl="0" eaLnBrk="0" fontAlgn="base" hangingPunct="0">
              <a:spcBef>
                <a:spcPct val="0"/>
              </a:spcBef>
              <a:spcAft>
                <a:spcPct val="0"/>
              </a:spcAft>
              <a:defRPr sz="4400">
                <a:solidFill>
                  <a:schemeClr val="tx1"/>
                </a:solidFill>
                <a:latin typeface="Arial Black" pitchFamily="34" charset="0"/>
              </a:defRPr>
            </a:lvl2pPr>
            <a:lvl3pPr algn="ctr" defTabSz="455613" rtl="0" eaLnBrk="0" fontAlgn="base" hangingPunct="0">
              <a:spcBef>
                <a:spcPct val="0"/>
              </a:spcBef>
              <a:spcAft>
                <a:spcPct val="0"/>
              </a:spcAft>
              <a:defRPr sz="4400">
                <a:solidFill>
                  <a:schemeClr val="tx1"/>
                </a:solidFill>
                <a:latin typeface="Arial Black" pitchFamily="34" charset="0"/>
              </a:defRPr>
            </a:lvl3pPr>
            <a:lvl4pPr algn="ctr" defTabSz="455613" rtl="0" eaLnBrk="0" fontAlgn="base" hangingPunct="0">
              <a:spcBef>
                <a:spcPct val="0"/>
              </a:spcBef>
              <a:spcAft>
                <a:spcPct val="0"/>
              </a:spcAft>
              <a:defRPr sz="4400">
                <a:solidFill>
                  <a:schemeClr val="tx1"/>
                </a:solidFill>
                <a:latin typeface="Arial Black" pitchFamily="34" charset="0"/>
              </a:defRPr>
            </a:lvl4pPr>
            <a:lvl5pPr algn="ctr" defTabSz="455613" rtl="0" eaLnBrk="0" fontAlgn="base" hangingPunct="0">
              <a:spcBef>
                <a:spcPct val="0"/>
              </a:spcBef>
              <a:spcAft>
                <a:spcPct val="0"/>
              </a:spcAft>
              <a:defRPr sz="4400">
                <a:solidFill>
                  <a:schemeClr val="tx1"/>
                </a:solidFill>
                <a:latin typeface="Arial Black" pitchFamily="34" charset="0"/>
              </a:defRPr>
            </a:lvl5pPr>
            <a:lvl6pPr marL="457200" algn="ctr" defTabSz="455613" rtl="0" fontAlgn="base">
              <a:spcBef>
                <a:spcPct val="0"/>
              </a:spcBef>
              <a:spcAft>
                <a:spcPct val="0"/>
              </a:spcAft>
              <a:defRPr sz="4400">
                <a:solidFill>
                  <a:schemeClr val="tx1"/>
                </a:solidFill>
                <a:latin typeface="Arial Black" pitchFamily="34" charset="0"/>
              </a:defRPr>
            </a:lvl6pPr>
            <a:lvl7pPr marL="914400" algn="ctr" defTabSz="455613" rtl="0" fontAlgn="base">
              <a:spcBef>
                <a:spcPct val="0"/>
              </a:spcBef>
              <a:spcAft>
                <a:spcPct val="0"/>
              </a:spcAft>
              <a:defRPr sz="4400">
                <a:solidFill>
                  <a:schemeClr val="tx1"/>
                </a:solidFill>
                <a:latin typeface="Arial Black" pitchFamily="34" charset="0"/>
              </a:defRPr>
            </a:lvl7pPr>
            <a:lvl8pPr marL="1371600" algn="ctr" defTabSz="455613" rtl="0" fontAlgn="base">
              <a:spcBef>
                <a:spcPct val="0"/>
              </a:spcBef>
              <a:spcAft>
                <a:spcPct val="0"/>
              </a:spcAft>
              <a:defRPr sz="4400">
                <a:solidFill>
                  <a:schemeClr val="tx1"/>
                </a:solidFill>
                <a:latin typeface="Arial Black" pitchFamily="34" charset="0"/>
              </a:defRPr>
            </a:lvl8pPr>
            <a:lvl9pPr marL="1828800" algn="ctr" defTabSz="455613" rtl="0" fontAlgn="base">
              <a:spcBef>
                <a:spcPct val="0"/>
              </a:spcBef>
              <a:spcAft>
                <a:spcPct val="0"/>
              </a:spcAft>
              <a:defRPr sz="4400">
                <a:solidFill>
                  <a:schemeClr val="tx1"/>
                </a:solidFill>
                <a:latin typeface="Arial Black" pitchFamily="34" charset="0"/>
              </a:defRPr>
            </a:lvl9pPr>
          </a:lstStyle>
          <a:p>
            <a:pPr eaLnBrk="1" hangingPunct="1">
              <a:buFont typeface="Wingdings" panose="05000000000000000000" pitchFamily="2" charset="2"/>
              <a:buChar char="l"/>
            </a:pPr>
            <a:r>
              <a:rPr kumimoji="1" lang="zh-CN" altLang="en-US" b="0" dirty="0" smtClean="0">
                <a:solidFill>
                  <a:srgbClr val="00B050"/>
                </a:solidFill>
                <a:latin typeface="Arial" panose="020B0604020202020204" pitchFamily="34" charset="0"/>
                <a:cs typeface="Arial" panose="020B0604020202020204" pitchFamily="34" charset="0"/>
              </a:rPr>
              <a:t> </a:t>
            </a:r>
            <a:r>
              <a:rPr kumimoji="1" lang="en-US" altLang="zh-CN" b="0" dirty="0" smtClean="0">
                <a:solidFill>
                  <a:srgbClr val="00B050"/>
                </a:solidFill>
                <a:latin typeface="Arial" panose="020B0604020202020204" pitchFamily="34" charset="0"/>
                <a:cs typeface="Arial" panose="020B0604020202020204" pitchFamily="34" charset="0"/>
              </a:rPr>
              <a:t>3. </a:t>
            </a:r>
            <a:r>
              <a:rPr kumimoji="1" lang="en-US" altLang="zh-CN" b="0" dirty="0" err="1" smtClean="0">
                <a:solidFill>
                  <a:srgbClr val="00B050"/>
                </a:solidFill>
                <a:latin typeface="Arial" panose="020B0604020202020204" pitchFamily="34" charset="0"/>
                <a:cs typeface="Arial" panose="020B0604020202020204" pitchFamily="34" charset="0"/>
              </a:rPr>
              <a:t>WebRTC</a:t>
            </a:r>
            <a:r>
              <a:rPr kumimoji="1" lang="zh-CN" altLang="en-US" b="0" dirty="0" smtClean="0">
                <a:solidFill>
                  <a:srgbClr val="00B050"/>
                </a:solidFill>
                <a:latin typeface="Arial" panose="020B0604020202020204" pitchFamily="34" charset="0"/>
                <a:cs typeface="Arial" panose="020B0604020202020204" pitchFamily="34" charset="0"/>
              </a:rPr>
              <a:t>语音处理方案</a:t>
            </a:r>
          </a:p>
        </p:txBody>
      </p:sp>
    </p:spTree>
    <p:extLst>
      <p:ext uri="{BB962C8B-B14F-4D97-AF65-F5344CB8AC3E}">
        <p14:creationId xmlns:p14="http://schemas.microsoft.com/office/powerpoint/2010/main" val="3791437143"/>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966094264"/>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980038"/>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3.1 </a:t>
            </a:r>
            <a:r>
              <a:rPr kumimoji="1" lang="zh-CN" altLang="en-US" b="0" dirty="0">
                <a:latin typeface="Arial" panose="020B0604020202020204" pitchFamily="34" charset="0"/>
                <a:cs typeface="Arial" panose="020B0604020202020204" pitchFamily="34" charset="0"/>
              </a:rPr>
              <a:t>语音处理方案选择</a:t>
            </a:r>
          </a:p>
        </p:txBody>
      </p:sp>
      <p:sp>
        <p:nvSpPr>
          <p:cNvPr id="3" name="页脚占位符 2"/>
          <p:cNvSpPr>
            <a:spLocks noGrp="1"/>
          </p:cNvSpPr>
          <p:nvPr>
            <p:ph type="ftr" sz="quarter" idx="11"/>
          </p:nvPr>
        </p:nvSpPr>
        <p:spPr/>
        <p:txBody>
          <a:bodyPr/>
          <a:lstStyle/>
          <a:p>
            <a:pPr>
              <a:defRPr/>
            </a:pPr>
            <a:endParaRPr lang="zh-CN" altLang="en-US"/>
          </a:p>
        </p:txBody>
      </p:sp>
      <p:pic>
        <p:nvPicPr>
          <p:cNvPr id="9" name="图片 8"/>
          <p:cNvPicPr>
            <a:picLocks noChangeAspect="1"/>
          </p:cNvPicPr>
          <p:nvPr/>
        </p:nvPicPr>
        <p:blipFill>
          <a:blip r:embed="rId3"/>
          <a:stretch>
            <a:fillRect/>
          </a:stretch>
        </p:blipFill>
        <p:spPr>
          <a:xfrm>
            <a:off x="520700" y="2162175"/>
            <a:ext cx="8143875" cy="2952750"/>
          </a:xfrm>
          <a:prstGeom prst="rect">
            <a:avLst/>
          </a:prstGeom>
        </p:spPr>
      </p:pic>
    </p:spTree>
    <p:extLst>
      <p:ext uri="{BB962C8B-B14F-4D97-AF65-F5344CB8AC3E}">
        <p14:creationId xmlns:p14="http://schemas.microsoft.com/office/powerpoint/2010/main" val="197552507"/>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err="1" smtClean="0">
                <a:latin typeface="Arial" panose="020B0604020202020204" pitchFamily="34" charset="0"/>
                <a:cs typeface="Arial" panose="020B0604020202020204" pitchFamily="34" charset="0"/>
              </a:rPr>
              <a:t>Speex</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7" name="文本框 6"/>
          <p:cNvSpPr txBox="1"/>
          <p:nvPr/>
        </p:nvSpPr>
        <p:spPr>
          <a:xfrm>
            <a:off x="852487" y="1247775"/>
            <a:ext cx="7686675" cy="4524315"/>
          </a:xfrm>
          <a:prstGeom prst="rect">
            <a:avLst/>
          </a:prstGeom>
          <a:noFill/>
        </p:spPr>
        <p:txBody>
          <a:bodyPr wrap="square" rtlCol="0">
            <a:spAutoFit/>
          </a:bodyPr>
          <a:lstStyle/>
          <a:p>
            <a:pPr>
              <a:lnSpc>
                <a:spcPct val="120000"/>
              </a:lnSpc>
            </a:pPr>
            <a:r>
              <a:rPr lang="zh-CN" altLang="en-US" sz="2000" dirty="0">
                <a:latin typeface="+mn-lt"/>
                <a:cs typeface="Arial"/>
              </a:rPr>
              <a:t>开</a:t>
            </a:r>
            <a:r>
              <a:rPr lang="zh-CN" altLang="en-US" sz="2000" dirty="0" smtClean="0">
                <a:latin typeface="+mn-lt"/>
                <a:cs typeface="Arial"/>
              </a:rPr>
              <a:t>源音频编码器，项目网址：</a:t>
            </a:r>
            <a:r>
              <a:rPr lang="en-US" altLang="zh-CN" sz="2000" dirty="0">
                <a:latin typeface="+mn-lt"/>
                <a:cs typeface="Arial"/>
              </a:rPr>
              <a:t> https://www.speex.org/</a:t>
            </a:r>
            <a:endParaRPr lang="en-US" altLang="zh-CN" sz="2000" dirty="0" smtClean="0">
              <a:latin typeface="+mn-lt"/>
              <a:cs typeface="Arial"/>
            </a:endParaRPr>
          </a:p>
          <a:p>
            <a:pPr>
              <a:lnSpc>
                <a:spcPct val="120000"/>
              </a:lnSpc>
            </a:pPr>
            <a:r>
              <a:rPr lang="zh-CN" altLang="en-US" sz="2000" dirty="0" smtClean="0">
                <a:latin typeface="+mn-lt"/>
                <a:cs typeface="Arial"/>
              </a:rPr>
              <a:t>主要特性如下：</a:t>
            </a:r>
            <a:endParaRPr lang="en-US" altLang="zh-CN" sz="2000" dirty="0">
              <a:latin typeface="+mn-lt"/>
              <a:cs typeface="Arial"/>
            </a:endParaRPr>
          </a:p>
          <a:p>
            <a:pPr marL="285750" indent="-285750">
              <a:lnSpc>
                <a:spcPct val="120000"/>
              </a:lnSpc>
              <a:buFont typeface="Wingdings" panose="05000000000000000000" pitchFamily="2" charset="2"/>
              <a:buChar char="Ø"/>
            </a:pPr>
            <a:r>
              <a:rPr lang="en-US" altLang="zh-CN" sz="2000" dirty="0">
                <a:latin typeface="+mn-lt"/>
                <a:cs typeface="Arial"/>
              </a:rPr>
              <a:t>    Narrowband (8 kHz), wideband (16 kHz), and ultra-wideband (32 kHz) compression in the same </a:t>
            </a:r>
            <a:r>
              <a:rPr lang="en-US" altLang="zh-CN" sz="2000" dirty="0" err="1">
                <a:latin typeface="+mn-lt"/>
                <a:cs typeface="Arial"/>
              </a:rPr>
              <a:t>bitstream</a:t>
            </a:r>
            <a:endParaRPr lang="en-US" altLang="zh-CN" sz="2000" dirty="0">
              <a:latin typeface="+mn-lt"/>
              <a:cs typeface="Arial"/>
            </a:endParaRPr>
          </a:p>
          <a:p>
            <a:pPr marL="285750" indent="-285750">
              <a:lnSpc>
                <a:spcPct val="120000"/>
              </a:lnSpc>
              <a:buFont typeface="Wingdings" panose="05000000000000000000" pitchFamily="2" charset="2"/>
              <a:buChar char="Ø"/>
            </a:pPr>
            <a:r>
              <a:rPr lang="en-US" altLang="zh-CN" sz="2000" dirty="0">
                <a:latin typeface="+mn-lt"/>
                <a:cs typeface="Arial"/>
              </a:rPr>
              <a:t>    Intensity stereo encoding</a:t>
            </a:r>
          </a:p>
          <a:p>
            <a:pPr marL="285750" indent="-285750">
              <a:lnSpc>
                <a:spcPct val="120000"/>
              </a:lnSpc>
              <a:buFont typeface="Wingdings" panose="05000000000000000000" pitchFamily="2" charset="2"/>
              <a:buChar char="Ø"/>
            </a:pPr>
            <a:r>
              <a:rPr lang="en-US" altLang="zh-CN" sz="2000" dirty="0">
                <a:latin typeface="+mn-lt"/>
                <a:cs typeface="Arial"/>
              </a:rPr>
              <a:t>    Packet loss concealment</a:t>
            </a:r>
          </a:p>
          <a:p>
            <a:pPr marL="285750" indent="-285750">
              <a:lnSpc>
                <a:spcPct val="120000"/>
              </a:lnSpc>
              <a:buFont typeface="Wingdings" panose="05000000000000000000" pitchFamily="2" charset="2"/>
              <a:buChar char="Ø"/>
            </a:pPr>
            <a:r>
              <a:rPr lang="en-US" altLang="zh-CN" sz="2000" dirty="0">
                <a:latin typeface="+mn-lt"/>
                <a:cs typeface="Arial"/>
              </a:rPr>
              <a:t>    Variable bitrate operation (VBR)</a:t>
            </a:r>
          </a:p>
          <a:p>
            <a:pPr marL="285750" indent="-285750">
              <a:lnSpc>
                <a:spcPct val="120000"/>
              </a:lnSpc>
              <a:buFont typeface="Wingdings" panose="05000000000000000000" pitchFamily="2" charset="2"/>
              <a:buChar char="Ø"/>
            </a:pPr>
            <a:r>
              <a:rPr lang="en-US" altLang="zh-CN" sz="2000" dirty="0">
                <a:latin typeface="+mn-lt"/>
                <a:cs typeface="Arial"/>
              </a:rPr>
              <a:t>    Voice Activity Detection (VAD)</a:t>
            </a:r>
          </a:p>
          <a:p>
            <a:pPr marL="285750" indent="-285750">
              <a:lnSpc>
                <a:spcPct val="120000"/>
              </a:lnSpc>
              <a:buFont typeface="Wingdings" panose="05000000000000000000" pitchFamily="2" charset="2"/>
              <a:buChar char="Ø"/>
            </a:pPr>
            <a:r>
              <a:rPr lang="en-US" altLang="zh-CN" sz="2000" dirty="0">
                <a:latin typeface="+mn-lt"/>
                <a:cs typeface="Arial"/>
              </a:rPr>
              <a:t>    Discontinuous Transmission (DTX)</a:t>
            </a:r>
          </a:p>
          <a:p>
            <a:pPr marL="285750" indent="-285750">
              <a:lnSpc>
                <a:spcPct val="120000"/>
              </a:lnSpc>
              <a:buFont typeface="Wingdings" panose="05000000000000000000" pitchFamily="2" charset="2"/>
              <a:buChar char="Ø"/>
            </a:pPr>
            <a:r>
              <a:rPr lang="en-US" altLang="zh-CN" sz="2000" dirty="0">
                <a:latin typeface="+mn-lt"/>
                <a:cs typeface="Arial"/>
              </a:rPr>
              <a:t>    Fixed-point port</a:t>
            </a:r>
          </a:p>
          <a:p>
            <a:pPr marL="285750" indent="-285750">
              <a:lnSpc>
                <a:spcPct val="120000"/>
              </a:lnSpc>
              <a:buFont typeface="Wingdings" panose="05000000000000000000" pitchFamily="2" charset="2"/>
              <a:buChar char="Ø"/>
            </a:pPr>
            <a:r>
              <a:rPr lang="en-US" altLang="zh-CN" sz="2000" dirty="0">
                <a:latin typeface="+mn-lt"/>
                <a:cs typeface="Arial"/>
              </a:rPr>
              <a:t>    Acoustic echo canceller</a:t>
            </a:r>
          </a:p>
          <a:p>
            <a:pPr marL="285750" indent="-285750">
              <a:lnSpc>
                <a:spcPct val="120000"/>
              </a:lnSpc>
              <a:buFont typeface="Wingdings" panose="05000000000000000000" pitchFamily="2" charset="2"/>
              <a:buChar char="Ø"/>
            </a:pPr>
            <a:r>
              <a:rPr lang="en-US" altLang="zh-CN" sz="2000" dirty="0">
                <a:latin typeface="+mn-lt"/>
                <a:cs typeface="Arial"/>
              </a:rPr>
              <a:t>    Noise suppression</a:t>
            </a:r>
          </a:p>
        </p:txBody>
      </p:sp>
    </p:spTree>
    <p:extLst>
      <p:ext uri="{BB962C8B-B14F-4D97-AF65-F5344CB8AC3E}">
        <p14:creationId xmlns:p14="http://schemas.microsoft.com/office/powerpoint/2010/main" val="736265345"/>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3055908898"/>
              </p:ext>
            </p:extLst>
          </p:nvPr>
        </p:nvGraphicFramePr>
        <p:xfrm>
          <a:off x="895351" y="361950"/>
          <a:ext cx="7232196" cy="546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8522296"/>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4442" y="149476"/>
            <a:ext cx="6260840" cy="689010"/>
          </a:xfrm>
        </p:spPr>
        <p:txBody>
          <a:bodyPr/>
          <a:lstStyle/>
          <a:p>
            <a:pPr algn="ctr"/>
            <a:r>
              <a:rPr kumimoji="1" lang="en-US" altLang="zh-CN" b="0" dirty="0" err="1" smtClean="0">
                <a:latin typeface="Arial" panose="020B0604020202020204" pitchFamily="34" charset="0"/>
                <a:cs typeface="Arial" panose="020B0604020202020204" pitchFamily="34" charset="0"/>
              </a:rPr>
              <a:t>Webrtc</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7" name="文本框 6"/>
          <p:cNvSpPr txBox="1"/>
          <p:nvPr/>
        </p:nvSpPr>
        <p:spPr>
          <a:xfrm>
            <a:off x="352425" y="914400"/>
            <a:ext cx="8524875" cy="830997"/>
          </a:xfrm>
          <a:prstGeom prst="rect">
            <a:avLst/>
          </a:prstGeom>
          <a:noFill/>
        </p:spPr>
        <p:txBody>
          <a:bodyPr wrap="square" rtlCol="0">
            <a:spAutoFit/>
          </a:bodyPr>
          <a:lstStyle/>
          <a:p>
            <a:pPr>
              <a:lnSpc>
                <a:spcPct val="120000"/>
              </a:lnSpc>
            </a:pPr>
            <a:r>
              <a:rPr lang="en-US" altLang="zh-CN" sz="2000" dirty="0" smtClean="0">
                <a:latin typeface="+mn-lt"/>
                <a:cs typeface="Arial"/>
              </a:rPr>
              <a:t>Google</a:t>
            </a:r>
            <a:r>
              <a:rPr lang="zh-CN" altLang="en-US" sz="2000" dirty="0" smtClean="0">
                <a:latin typeface="+mn-lt"/>
                <a:cs typeface="Arial"/>
              </a:rPr>
              <a:t>开源项目，最初的目的是提供</a:t>
            </a:r>
            <a:r>
              <a:rPr lang="en-US" altLang="zh-CN" sz="2000" dirty="0" smtClean="0">
                <a:latin typeface="+mn-lt"/>
                <a:cs typeface="Arial"/>
              </a:rPr>
              <a:t>Web</a:t>
            </a:r>
            <a:r>
              <a:rPr lang="zh-CN" altLang="en-US" sz="2000" dirty="0" smtClean="0">
                <a:latin typeface="+mn-lt"/>
                <a:cs typeface="Arial"/>
              </a:rPr>
              <a:t>浏览器之间实时多媒体通信功能，后来扩展到移动平台。项目网址：</a:t>
            </a:r>
            <a:r>
              <a:rPr lang="en-US" altLang="zh-CN" sz="2000" dirty="0" smtClean="0">
                <a:latin typeface="+mn-lt"/>
                <a:cs typeface="Arial"/>
              </a:rPr>
              <a:t> webrtc.org</a:t>
            </a:r>
            <a:r>
              <a:rPr lang="zh-CN" altLang="en-US" sz="2000" dirty="0" smtClean="0">
                <a:latin typeface="+mn-lt"/>
                <a:cs typeface="Arial"/>
              </a:rPr>
              <a:t>， </a:t>
            </a:r>
            <a:r>
              <a:rPr lang="en-US" altLang="zh-CN" sz="2000" dirty="0" smtClean="0">
                <a:latin typeface="+mn-lt"/>
                <a:cs typeface="Arial"/>
              </a:rPr>
              <a:t>http://webrtc.org.cn/</a:t>
            </a:r>
          </a:p>
        </p:txBody>
      </p:sp>
      <p:pic>
        <p:nvPicPr>
          <p:cNvPr id="5" name="图片 4"/>
          <p:cNvPicPr>
            <a:picLocks noChangeAspect="1"/>
          </p:cNvPicPr>
          <p:nvPr/>
        </p:nvPicPr>
        <p:blipFill>
          <a:blip r:embed="rId3"/>
          <a:stretch>
            <a:fillRect/>
          </a:stretch>
        </p:blipFill>
        <p:spPr>
          <a:xfrm>
            <a:off x="1133475" y="1968500"/>
            <a:ext cx="6877050" cy="4752975"/>
          </a:xfrm>
          <a:prstGeom prst="rect">
            <a:avLst/>
          </a:prstGeom>
        </p:spPr>
      </p:pic>
    </p:spTree>
    <p:extLst>
      <p:ext uri="{BB962C8B-B14F-4D97-AF65-F5344CB8AC3E}">
        <p14:creationId xmlns:p14="http://schemas.microsoft.com/office/powerpoint/2010/main" val="1866786497"/>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sp>
        <p:nvSpPr>
          <p:cNvPr id="7" name="文本框 6"/>
          <p:cNvSpPr txBox="1"/>
          <p:nvPr/>
        </p:nvSpPr>
        <p:spPr>
          <a:xfrm>
            <a:off x="728662" y="1600200"/>
            <a:ext cx="7686675" cy="3785652"/>
          </a:xfrm>
          <a:prstGeom prst="rect">
            <a:avLst/>
          </a:prstGeom>
          <a:noFill/>
        </p:spPr>
        <p:txBody>
          <a:bodyPr wrap="square" rtlCol="0">
            <a:spAutoFit/>
          </a:bodyPr>
          <a:lstStyle/>
          <a:p>
            <a:pPr marL="285750" indent="-285750">
              <a:lnSpc>
                <a:spcPct val="120000"/>
              </a:lnSpc>
              <a:buFont typeface="Wingdings" panose="05000000000000000000" pitchFamily="2" charset="2"/>
              <a:buChar char="Ø"/>
            </a:pPr>
            <a:endParaRPr lang="en-US" altLang="zh-CN" sz="2000" dirty="0" smtClean="0">
              <a:latin typeface="+mn-lt"/>
              <a:cs typeface="Arial"/>
            </a:endParaRPr>
          </a:p>
          <a:p>
            <a:pPr marL="285750" indent="-285750">
              <a:lnSpc>
                <a:spcPct val="120000"/>
              </a:lnSpc>
              <a:buFont typeface="Wingdings" panose="05000000000000000000" pitchFamily="2" charset="2"/>
              <a:buChar char="Ø"/>
            </a:pPr>
            <a:r>
              <a:rPr lang="zh-CN" altLang="en-US" sz="2000" dirty="0" smtClean="0">
                <a:latin typeface="+mn-lt"/>
                <a:cs typeface="Arial"/>
              </a:rPr>
              <a:t>如果</a:t>
            </a:r>
            <a:r>
              <a:rPr lang="zh-CN" altLang="en-US" sz="2000" dirty="0">
                <a:latin typeface="+mn-lt"/>
                <a:cs typeface="Arial"/>
              </a:rPr>
              <a:t>样本非线性不严重，两者</a:t>
            </a:r>
            <a:r>
              <a:rPr lang="zh-CN" altLang="en-US" sz="2000" dirty="0" smtClean="0">
                <a:latin typeface="+mn-lt"/>
                <a:cs typeface="Arial"/>
              </a:rPr>
              <a:t>的</a:t>
            </a:r>
            <a:r>
              <a:rPr lang="en-US" altLang="zh-CN" sz="2000" dirty="0" smtClean="0">
                <a:latin typeface="+mn-lt"/>
                <a:cs typeface="Arial"/>
              </a:rPr>
              <a:t>AEC</a:t>
            </a:r>
            <a:r>
              <a:rPr lang="zh-CN" altLang="en-US" sz="2000" dirty="0" smtClean="0">
                <a:latin typeface="+mn-lt"/>
                <a:cs typeface="Arial"/>
              </a:rPr>
              <a:t>效果</a:t>
            </a:r>
            <a:r>
              <a:rPr lang="zh-CN" altLang="en-US" sz="2000" dirty="0">
                <a:latin typeface="+mn-lt"/>
                <a:cs typeface="Arial"/>
              </a:rPr>
              <a:t>都</a:t>
            </a:r>
            <a:r>
              <a:rPr lang="zh-CN" altLang="en-US" sz="2000" dirty="0" smtClean="0">
                <a:latin typeface="+mn-lt"/>
                <a:cs typeface="Arial"/>
              </a:rPr>
              <a:t>不错</a:t>
            </a:r>
            <a:endParaRPr lang="en-US" altLang="zh-CN" sz="2000" dirty="0" smtClean="0">
              <a:latin typeface="+mn-lt"/>
              <a:cs typeface="Arial"/>
            </a:endParaRPr>
          </a:p>
          <a:p>
            <a:pPr marL="285750" indent="-285750">
              <a:lnSpc>
                <a:spcPct val="120000"/>
              </a:lnSpc>
              <a:buFont typeface="Wingdings" panose="05000000000000000000" pitchFamily="2" charset="2"/>
              <a:buChar char="Ø"/>
            </a:pPr>
            <a:endParaRPr lang="en-US" altLang="zh-CN" sz="2000" dirty="0" smtClean="0">
              <a:latin typeface="+mn-lt"/>
              <a:cs typeface="Arial"/>
            </a:endParaRPr>
          </a:p>
          <a:p>
            <a:pPr marL="285750" indent="-285750">
              <a:lnSpc>
                <a:spcPct val="120000"/>
              </a:lnSpc>
              <a:buFont typeface="Wingdings" panose="05000000000000000000" pitchFamily="2" charset="2"/>
              <a:buChar char="Ø"/>
            </a:pPr>
            <a:r>
              <a:rPr lang="zh-CN" altLang="en-US" sz="2000" dirty="0" smtClean="0">
                <a:latin typeface="+mn-lt"/>
                <a:cs typeface="Arial"/>
              </a:rPr>
              <a:t>对于非线性样本，</a:t>
            </a:r>
            <a:r>
              <a:rPr lang="en-US" altLang="zh-CN" sz="2000" dirty="0" err="1" smtClean="0">
                <a:latin typeface="+mn-lt"/>
                <a:cs typeface="Arial"/>
              </a:rPr>
              <a:t>speex</a:t>
            </a:r>
            <a:r>
              <a:rPr lang="en-US" altLang="zh-CN" sz="2000" dirty="0" smtClean="0">
                <a:latin typeface="+mn-lt"/>
                <a:cs typeface="Arial"/>
              </a:rPr>
              <a:t> </a:t>
            </a:r>
            <a:r>
              <a:rPr lang="en-US" altLang="zh-CN" sz="2000" dirty="0" err="1" smtClean="0">
                <a:latin typeface="+mn-lt"/>
                <a:cs typeface="Arial"/>
              </a:rPr>
              <a:t>aec</a:t>
            </a:r>
            <a:r>
              <a:rPr lang="zh-CN" altLang="en-US" sz="2000" dirty="0" smtClean="0">
                <a:latin typeface="+mn-lt"/>
                <a:cs typeface="Arial"/>
              </a:rPr>
              <a:t>效果较差，</a:t>
            </a:r>
            <a:r>
              <a:rPr lang="en-US" altLang="zh-CN" sz="2000" dirty="0" err="1" smtClean="0">
                <a:latin typeface="+mn-lt"/>
                <a:cs typeface="Arial"/>
              </a:rPr>
              <a:t>webrtc</a:t>
            </a:r>
            <a:r>
              <a:rPr lang="en-US" altLang="zh-CN" sz="2000" dirty="0" smtClean="0">
                <a:latin typeface="+mn-lt"/>
                <a:cs typeface="Arial"/>
              </a:rPr>
              <a:t> </a:t>
            </a:r>
            <a:r>
              <a:rPr lang="en-US" altLang="zh-CN" sz="2000" dirty="0" err="1" smtClean="0">
                <a:latin typeface="+mn-lt"/>
                <a:cs typeface="Arial"/>
              </a:rPr>
              <a:t>aec</a:t>
            </a:r>
            <a:r>
              <a:rPr lang="zh-CN" altLang="en-US" sz="2000" dirty="0" smtClean="0">
                <a:latin typeface="+mn-lt"/>
                <a:cs typeface="Arial"/>
              </a:rPr>
              <a:t>的效果更好</a:t>
            </a:r>
            <a:endParaRPr lang="en-US" altLang="zh-CN" sz="2000" dirty="0" smtClean="0">
              <a:latin typeface="+mn-lt"/>
              <a:cs typeface="Arial"/>
            </a:endParaRPr>
          </a:p>
          <a:p>
            <a:pPr marL="285750" indent="-285750">
              <a:lnSpc>
                <a:spcPct val="120000"/>
              </a:lnSpc>
              <a:buFont typeface="Wingdings" panose="05000000000000000000" pitchFamily="2" charset="2"/>
              <a:buChar char="Ø"/>
            </a:pPr>
            <a:endParaRPr lang="en-US" altLang="zh-CN" sz="2000" dirty="0" smtClean="0">
              <a:latin typeface="+mn-lt"/>
              <a:cs typeface="Arial"/>
            </a:endParaRPr>
          </a:p>
          <a:p>
            <a:pPr marL="285750" indent="-285750">
              <a:lnSpc>
                <a:spcPct val="120000"/>
              </a:lnSpc>
              <a:buFont typeface="Wingdings" panose="05000000000000000000" pitchFamily="2" charset="2"/>
              <a:buChar char="Ø"/>
            </a:pPr>
            <a:r>
              <a:rPr lang="zh-CN" altLang="en-US" sz="2000" dirty="0" smtClean="0">
                <a:latin typeface="+mn-lt"/>
                <a:cs typeface="Arial"/>
              </a:rPr>
              <a:t>双向通话时，使用</a:t>
            </a:r>
            <a:r>
              <a:rPr lang="en-US" altLang="zh-CN" sz="2000" dirty="0" err="1" smtClean="0">
                <a:latin typeface="+mn-lt"/>
                <a:cs typeface="Arial"/>
              </a:rPr>
              <a:t>webrtc</a:t>
            </a:r>
            <a:r>
              <a:rPr lang="en-US" altLang="zh-CN" sz="2000" dirty="0" smtClean="0">
                <a:latin typeface="+mn-lt"/>
                <a:cs typeface="Arial"/>
              </a:rPr>
              <a:t> </a:t>
            </a:r>
            <a:r>
              <a:rPr lang="en-US" altLang="zh-CN" sz="2000" dirty="0" err="1" smtClean="0">
                <a:latin typeface="+mn-lt"/>
                <a:cs typeface="Arial"/>
              </a:rPr>
              <a:t>aec</a:t>
            </a:r>
            <a:r>
              <a:rPr lang="zh-CN" altLang="en-US" sz="2000" dirty="0" smtClean="0">
                <a:latin typeface="+mn-lt"/>
                <a:cs typeface="Arial"/>
              </a:rPr>
              <a:t>会有</a:t>
            </a:r>
            <a:r>
              <a:rPr lang="zh-CN" altLang="en-US" sz="2000" dirty="0">
                <a:latin typeface="+mn-lt"/>
                <a:cs typeface="Arial"/>
              </a:rPr>
              <a:t>吃音</a:t>
            </a:r>
            <a:r>
              <a:rPr lang="zh-CN" altLang="en-US" sz="2000" dirty="0" smtClean="0">
                <a:latin typeface="+mn-lt"/>
                <a:cs typeface="Arial"/>
              </a:rPr>
              <a:t>现象，</a:t>
            </a:r>
            <a:r>
              <a:rPr lang="en-US" altLang="zh-CN" sz="2000" dirty="0">
                <a:cs typeface="Arial"/>
              </a:rPr>
              <a:t> </a:t>
            </a:r>
            <a:r>
              <a:rPr lang="zh-CN" altLang="en-US" sz="2000" dirty="0">
                <a:cs typeface="Arial"/>
              </a:rPr>
              <a:t>需要</a:t>
            </a:r>
            <a:r>
              <a:rPr lang="zh-CN" altLang="en-US" sz="2000" dirty="0" smtClean="0">
                <a:cs typeface="Arial"/>
              </a:rPr>
              <a:t>加入</a:t>
            </a:r>
            <a:r>
              <a:rPr lang="zh-CN" altLang="en-US" sz="2000" dirty="0">
                <a:cs typeface="Arial"/>
              </a:rPr>
              <a:t>双讲</a:t>
            </a:r>
            <a:r>
              <a:rPr lang="zh-CN" altLang="en-US" sz="2000" dirty="0" smtClean="0">
                <a:cs typeface="Arial"/>
              </a:rPr>
              <a:t>检测</a:t>
            </a:r>
            <a:endParaRPr lang="en-US" altLang="zh-CN" sz="2000" dirty="0" smtClean="0">
              <a:cs typeface="Arial"/>
            </a:endParaRPr>
          </a:p>
          <a:p>
            <a:pPr marL="285750" indent="-285750">
              <a:lnSpc>
                <a:spcPct val="120000"/>
              </a:lnSpc>
              <a:buFont typeface="Wingdings" panose="05000000000000000000" pitchFamily="2" charset="2"/>
              <a:buChar char="Ø"/>
            </a:pPr>
            <a:endParaRPr lang="en-US" altLang="zh-CN" sz="2000" dirty="0">
              <a:latin typeface="+mn-lt"/>
              <a:cs typeface="Arial"/>
            </a:endParaRPr>
          </a:p>
          <a:p>
            <a:pPr marL="285750" indent="-285750">
              <a:lnSpc>
                <a:spcPct val="120000"/>
              </a:lnSpc>
              <a:buFont typeface="Wingdings" panose="05000000000000000000" pitchFamily="2" charset="2"/>
              <a:buChar char="Ø"/>
            </a:pPr>
            <a:endParaRPr lang="en-US" altLang="zh-CN" sz="2000" dirty="0" smtClean="0">
              <a:latin typeface="+mn-lt"/>
              <a:cs typeface="Arial"/>
            </a:endParaRPr>
          </a:p>
          <a:p>
            <a:pPr marL="285750" indent="-285750">
              <a:lnSpc>
                <a:spcPct val="120000"/>
              </a:lnSpc>
              <a:buFont typeface="Wingdings" panose="05000000000000000000" pitchFamily="2" charset="2"/>
              <a:buChar char="Ø"/>
            </a:pPr>
            <a:endParaRPr lang="en-US" altLang="zh-CN" sz="2000" dirty="0">
              <a:latin typeface="+mn-lt"/>
              <a:cs typeface="Arial"/>
            </a:endParaRPr>
          </a:p>
          <a:p>
            <a:pPr>
              <a:lnSpc>
                <a:spcPct val="120000"/>
              </a:lnSpc>
            </a:pPr>
            <a:r>
              <a:rPr lang="zh-CN" altLang="en-US" sz="2000" dirty="0" smtClean="0"/>
              <a:t>选择</a:t>
            </a:r>
            <a:r>
              <a:rPr lang="en-US" altLang="zh-CN" sz="2000" dirty="0" err="1" smtClean="0"/>
              <a:t>WebRTC</a:t>
            </a:r>
            <a:r>
              <a:rPr lang="zh-CN" altLang="en-US" sz="2000" dirty="0"/>
              <a:t>开源</a:t>
            </a:r>
            <a:r>
              <a:rPr lang="zh-CN" altLang="en-US" sz="2000" dirty="0" smtClean="0"/>
              <a:t>项目</a:t>
            </a:r>
            <a:endParaRPr lang="zh-CN" altLang="en-US" sz="2000" dirty="0"/>
          </a:p>
        </p:txBody>
      </p:sp>
      <p:sp>
        <p:nvSpPr>
          <p:cNvPr id="11" name="矩形 10"/>
          <p:cNvSpPr/>
          <p:nvPr/>
        </p:nvSpPr>
        <p:spPr>
          <a:xfrm>
            <a:off x="1369682" y="229643"/>
            <a:ext cx="640463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5400" b="1" cap="none" spc="0" dirty="0" err="1" smtClean="0">
                <a:ln/>
                <a:solidFill>
                  <a:srgbClr val="00B050"/>
                </a:solidFill>
                <a:effectLst/>
              </a:rPr>
              <a:t>Speex</a:t>
            </a:r>
            <a:r>
              <a:rPr lang="en-US" altLang="zh-CN" sz="5400" b="1" cap="none" spc="0" dirty="0" smtClean="0">
                <a:ln/>
                <a:solidFill>
                  <a:srgbClr val="00B050"/>
                </a:solidFill>
                <a:effectLst/>
              </a:rPr>
              <a:t> VS </a:t>
            </a:r>
            <a:r>
              <a:rPr lang="en-US" altLang="zh-CN" sz="5400" b="1" cap="none" spc="0" dirty="0" err="1" smtClean="0">
                <a:ln/>
                <a:solidFill>
                  <a:srgbClr val="00B050"/>
                </a:solidFill>
                <a:effectLst/>
              </a:rPr>
              <a:t>WebRTC</a:t>
            </a:r>
            <a:endParaRPr lang="zh-CN" altLang="en-US" sz="5400" b="1" cap="none" spc="0" dirty="0">
              <a:ln/>
              <a:solidFill>
                <a:srgbClr val="00B050"/>
              </a:solidFill>
              <a:effectLst/>
            </a:endParaRPr>
          </a:p>
        </p:txBody>
      </p:sp>
    </p:spTree>
    <p:extLst>
      <p:ext uri="{BB962C8B-B14F-4D97-AF65-F5344CB8AC3E}">
        <p14:creationId xmlns:p14="http://schemas.microsoft.com/office/powerpoint/2010/main" val="791203588"/>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2583230347"/>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0691937"/>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移植</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方案选择</a:t>
            </a:r>
            <a:r>
              <a:rPr kumimoji="1" lang="zh-CN" altLang="en-US" b="0" dirty="0">
                <a:latin typeface="Arial" panose="020B0604020202020204" pitchFamily="34" charset="0"/>
                <a:cs typeface="Arial" panose="020B0604020202020204" pitchFamily="34" charset="0"/>
              </a:rPr>
              <a:t/>
            </a:r>
            <a:br>
              <a:rPr kumimoji="1" lang="zh-CN" altLang="en-US" b="0" dirty="0">
                <a:latin typeface="Arial" panose="020B0604020202020204" pitchFamily="34" charset="0"/>
                <a:cs typeface="Arial" panose="020B0604020202020204" pitchFamily="34" charset="0"/>
              </a:rPr>
            </a:b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8"/>
            <a:ext cx="8840804" cy="5023442"/>
          </a:xfrm>
          <a:prstGeom prst="rect">
            <a:avLst/>
          </a:prstGeom>
        </p:spPr>
        <p:txBody>
          <a:bodyPr/>
          <a:lstStyle/>
          <a:p>
            <a:pPr marL="342900" lvl="0" indent="-342900">
              <a:buFont typeface="Wingdings" panose="05000000000000000000" pitchFamily="2" charset="2"/>
              <a:buChar char="Ø"/>
            </a:pPr>
            <a:r>
              <a:rPr lang="zh-CN" altLang="en-US" sz="2000" dirty="0" smtClean="0"/>
              <a:t>方案一：</a:t>
            </a:r>
            <a:r>
              <a:rPr lang="zh-CN" altLang="en-US" sz="2000" dirty="0" smtClean="0"/>
              <a:t>从</a:t>
            </a:r>
            <a:r>
              <a:rPr lang="en-US" altLang="zh-CN" sz="2000" dirty="0" err="1" smtClean="0"/>
              <a:t>Webrtc</a:t>
            </a:r>
            <a:r>
              <a:rPr lang="en-US" altLang="zh-CN" sz="2000" dirty="0" smtClean="0"/>
              <a:t> </a:t>
            </a:r>
            <a:r>
              <a:rPr lang="en-US" altLang="zh-CN" sz="2000" dirty="0" smtClean="0"/>
              <a:t>Native</a:t>
            </a:r>
            <a:r>
              <a:rPr lang="zh-CN" altLang="en-US" sz="2000" dirty="0" smtClean="0"/>
              <a:t>代码中裁剪出语音处理模块。</a:t>
            </a:r>
            <a:endParaRPr lang="en-US" altLang="zh-CN" sz="2000" dirty="0" smtClean="0"/>
          </a:p>
          <a:p>
            <a:pPr marL="342900" lvl="0" indent="-342900">
              <a:buFont typeface="Wingdings" panose="05000000000000000000" pitchFamily="2" charset="2"/>
              <a:buChar char="Ø"/>
            </a:pPr>
            <a:endParaRPr lang="en-US" altLang="zh-CN" sz="2000" dirty="0" smtClean="0"/>
          </a:p>
          <a:p>
            <a:pPr lvl="0"/>
            <a:r>
              <a:rPr lang="zh-CN" altLang="en-US" sz="2000" dirty="0" smtClean="0"/>
              <a:t>    （</a:t>
            </a:r>
            <a:r>
              <a:rPr lang="en-US" altLang="zh-CN" sz="2000" dirty="0" smtClean="0"/>
              <a:t>1</a:t>
            </a:r>
            <a:r>
              <a:rPr lang="zh-CN" altLang="en-US" sz="2000" dirty="0" smtClean="0"/>
              <a:t>）优点：能确保下载代码是最新的，最新版本的代码可能解决了一些问题，增加了一些功能。</a:t>
            </a:r>
            <a:endParaRPr lang="en-US" altLang="zh-CN" sz="2000" dirty="0" smtClean="0"/>
          </a:p>
          <a:p>
            <a:pPr lvl="0"/>
            <a:r>
              <a:rPr lang="zh-CN" altLang="en-US" sz="2000" dirty="0" smtClean="0"/>
              <a:t>    （</a:t>
            </a:r>
            <a:r>
              <a:rPr lang="en-US" altLang="zh-CN" sz="2000" dirty="0" smtClean="0"/>
              <a:t>2</a:t>
            </a:r>
            <a:r>
              <a:rPr lang="zh-CN" altLang="en-US" sz="2000" dirty="0" smtClean="0"/>
              <a:t>）缺点：从众多项目代码文件中提取所需文件，工作量较大，会遇到较多编译和链接错误。</a:t>
            </a:r>
            <a:endParaRPr lang="en-US" altLang="zh-CN" sz="2000" dirty="0" smtClean="0"/>
          </a:p>
          <a:p>
            <a:pPr lvl="0">
              <a:buChar char="•"/>
            </a:pPr>
            <a:endParaRPr lang="en-US" altLang="zh-CN" sz="2000" dirty="0"/>
          </a:p>
          <a:p>
            <a:pPr lvl="0">
              <a:buChar char="•"/>
            </a:pPr>
            <a:endParaRPr lang="en-US" altLang="zh-CN" sz="2000" dirty="0" smtClean="0">
              <a:solidFill>
                <a:schemeClr val="tx1"/>
              </a:solidFill>
            </a:endParaRPr>
          </a:p>
          <a:p>
            <a:pPr marL="342900" lvl="0" indent="-342900">
              <a:buFont typeface="Wingdings" panose="05000000000000000000" pitchFamily="2" charset="2"/>
              <a:buChar char="Ø"/>
            </a:pPr>
            <a:r>
              <a:rPr lang="zh-CN" altLang="en-US" sz="2000" dirty="0" smtClean="0">
                <a:solidFill>
                  <a:srgbClr val="00B050"/>
                </a:solidFill>
              </a:rPr>
              <a:t>方案二：</a:t>
            </a:r>
            <a:r>
              <a:rPr lang="zh-CN" altLang="en-US" sz="2000" dirty="0" smtClean="0"/>
              <a:t>寻求现成的已经裁剪语音处理模块代码</a:t>
            </a:r>
            <a:r>
              <a:rPr lang="zh-CN" altLang="en-US" sz="2000" dirty="0" smtClean="0"/>
              <a:t>，进行移植。</a:t>
            </a:r>
            <a:endParaRPr lang="en-US" altLang="zh-CN" sz="2000" dirty="0" smtClean="0"/>
          </a:p>
          <a:p>
            <a:pPr marL="342900" lvl="0" indent="-342900">
              <a:buFont typeface="Wingdings" panose="05000000000000000000" pitchFamily="2" charset="2"/>
              <a:buChar char="Ø"/>
            </a:pPr>
            <a:endParaRPr lang="en-US" altLang="zh-CN" sz="2000" dirty="0" smtClean="0"/>
          </a:p>
          <a:p>
            <a:pPr lvl="0"/>
            <a:r>
              <a:rPr lang="zh-CN" altLang="en-US" sz="2000" dirty="0" smtClean="0"/>
              <a:t>    （</a:t>
            </a:r>
            <a:r>
              <a:rPr lang="en-US" altLang="zh-CN" sz="2000" dirty="0"/>
              <a:t>1</a:t>
            </a:r>
            <a:r>
              <a:rPr lang="zh-CN" altLang="en-US" sz="2000" dirty="0"/>
              <a:t>）优点</a:t>
            </a:r>
            <a:r>
              <a:rPr lang="zh-CN" altLang="en-US" sz="2000" dirty="0" smtClean="0"/>
              <a:t>：移植时所需改动较少，遇到的编译和链接问题相对较少。</a:t>
            </a:r>
            <a:endParaRPr lang="en-US" altLang="zh-CN" sz="2000" dirty="0"/>
          </a:p>
          <a:p>
            <a:pPr lvl="0"/>
            <a:r>
              <a:rPr lang="zh-CN" altLang="en-US" sz="2000" dirty="0" smtClean="0"/>
              <a:t>    （</a:t>
            </a:r>
            <a:r>
              <a:rPr lang="en-US" altLang="zh-CN" sz="2000" dirty="0"/>
              <a:t>2</a:t>
            </a:r>
            <a:r>
              <a:rPr lang="zh-CN" altLang="en-US" sz="2000" dirty="0"/>
              <a:t>）缺点</a:t>
            </a:r>
            <a:r>
              <a:rPr lang="zh-CN" altLang="en-US" sz="2000" dirty="0" smtClean="0"/>
              <a:t>：项目代码不是最新，可能会遇到在最新代码上已经被解决的问题。也无法使用新功能。</a:t>
            </a:r>
            <a:endParaRPr lang="en-US" altLang="zh-CN" sz="2000" dirty="0"/>
          </a:p>
          <a:p>
            <a:pPr lvl="0">
              <a:buChar char="•"/>
            </a:pPr>
            <a:endParaRPr lang="en-US" altLang="zh-CN" sz="2000" dirty="0" smtClean="0">
              <a:solidFill>
                <a:schemeClr val="tx1"/>
              </a:solidFill>
            </a:endParaRPr>
          </a:p>
          <a:p>
            <a:pPr lvl="0">
              <a:buChar char="•"/>
            </a:pPr>
            <a:endParaRPr lang="en-US" altLang="zh-CN" sz="2000" dirty="0" smtClean="0"/>
          </a:p>
          <a:p>
            <a:pPr marL="342900" lvl="0" indent="-342900">
              <a:buFont typeface="Wingdings" panose="05000000000000000000" pitchFamily="2" charset="2"/>
              <a:buChar char="Ø"/>
            </a:pPr>
            <a:r>
              <a:rPr lang="zh-CN" altLang="en-US" sz="2000" dirty="0" smtClean="0">
                <a:solidFill>
                  <a:schemeClr val="tx1"/>
                </a:solidFill>
              </a:rPr>
              <a:t>最终我选择了方案二。</a:t>
            </a:r>
            <a:endParaRPr lang="en-US" altLang="zh-CN" sz="2000" dirty="0" smtClean="0">
              <a:solidFill>
                <a:schemeClr val="tx1"/>
              </a:solidFill>
            </a:endParaRPr>
          </a:p>
          <a:p>
            <a:pPr lvl="0">
              <a:buChar char="•"/>
            </a:pPr>
            <a:endParaRPr lang="en-US" altLang="zh-CN" sz="2000" dirty="0"/>
          </a:p>
          <a:p>
            <a:pPr lvl="0">
              <a:buChar char="•"/>
            </a:pPr>
            <a:endParaRPr lang="en-US" altLang="zh-CN" sz="2000" dirty="0" smtClean="0">
              <a:solidFill>
                <a:schemeClr val="tx1"/>
              </a:solidFill>
            </a:endParaRPr>
          </a:p>
          <a:p>
            <a:pPr lvl="0">
              <a:buChar char="•"/>
            </a:pPr>
            <a:endParaRPr lang="en-US" altLang="zh-CN" sz="2000" dirty="0"/>
          </a:p>
          <a:p>
            <a:pPr lvl="0"/>
            <a:endParaRPr lang="en-US" altLang="zh-CN" sz="2000" dirty="0" smtClean="0">
              <a:solidFill>
                <a:schemeClr val="tx1"/>
              </a:solidFill>
            </a:endParaRPr>
          </a:p>
          <a:p>
            <a:pPr lvl="0">
              <a:buChar char="•"/>
            </a:pPr>
            <a:endParaRPr lang="zh-CN" altLang="en-US" sz="2000" dirty="0">
              <a:solidFill>
                <a:schemeClr val="tx1"/>
              </a:solidFill>
            </a:endParaRPr>
          </a:p>
        </p:txBody>
      </p:sp>
    </p:spTree>
    <p:extLst>
      <p:ext uri="{BB962C8B-B14F-4D97-AF65-F5344CB8AC3E}">
        <p14:creationId xmlns:p14="http://schemas.microsoft.com/office/powerpoint/2010/main" val="350280959"/>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移植</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代码下载</a:t>
            </a:r>
            <a:r>
              <a:rPr kumimoji="1" lang="zh-CN" altLang="en-US" b="0" dirty="0">
                <a:latin typeface="Arial" panose="020B0604020202020204" pitchFamily="34" charset="0"/>
                <a:cs typeface="Arial" panose="020B0604020202020204" pitchFamily="34" charset="0"/>
              </a:rPr>
              <a:t/>
            </a:r>
            <a:br>
              <a:rPr kumimoji="1" lang="zh-CN" altLang="en-US" b="0" dirty="0">
                <a:latin typeface="Arial" panose="020B0604020202020204" pitchFamily="34" charset="0"/>
                <a:cs typeface="Arial" panose="020B0604020202020204" pitchFamily="34" charset="0"/>
              </a:rPr>
            </a:b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8"/>
            <a:ext cx="8840804" cy="5023442"/>
          </a:xfrm>
          <a:prstGeom prst="rect">
            <a:avLst/>
          </a:prstGeom>
        </p:spPr>
        <p:txBody>
          <a:bodyPr/>
          <a:lstStyle/>
          <a:p>
            <a:pPr marL="342900" lvl="0" indent="-342900">
              <a:buFont typeface="Wingdings" panose="05000000000000000000" pitchFamily="2" charset="2"/>
              <a:buChar char="Ø"/>
            </a:pPr>
            <a:r>
              <a:rPr lang="zh-CN" altLang="en-US" sz="2000" dirty="0" smtClean="0"/>
              <a:t>代码下载路径：</a:t>
            </a:r>
            <a:r>
              <a:rPr lang="en-US" altLang="zh-CN" sz="2000" dirty="0"/>
              <a:t>http://freedesktop.org/software/pulseaudio/webrtc-audio-processing</a:t>
            </a:r>
            <a:r>
              <a:rPr lang="en-US" altLang="zh-CN" sz="2000" dirty="0" smtClean="0"/>
              <a:t>/</a:t>
            </a:r>
          </a:p>
          <a:p>
            <a:pPr marL="342900" lvl="0" indent="-342900">
              <a:buFont typeface="Wingdings" panose="05000000000000000000" pitchFamily="2" charset="2"/>
              <a:buChar char="Ø"/>
            </a:pPr>
            <a:r>
              <a:rPr lang="zh-CN" altLang="en-US" sz="2000" dirty="0" smtClean="0"/>
              <a:t>代码结构如下：</a:t>
            </a:r>
            <a:endParaRPr lang="en-US" altLang="zh-CN" sz="2000" dirty="0"/>
          </a:p>
          <a:p>
            <a:pPr marL="342900" lvl="0" indent="-342900">
              <a:buFont typeface="Wingdings" panose="05000000000000000000" pitchFamily="2" charset="2"/>
              <a:buChar char="Ø"/>
            </a:pPr>
            <a:endParaRPr lang="en-US" altLang="zh-CN" sz="2000" dirty="0" smtClean="0">
              <a:solidFill>
                <a:schemeClr val="tx1"/>
              </a:solidFill>
            </a:endParaRPr>
          </a:p>
          <a:p>
            <a:pPr lvl="0">
              <a:buChar char="•"/>
            </a:pPr>
            <a:endParaRPr lang="en-US" altLang="zh-CN" sz="2000" dirty="0"/>
          </a:p>
          <a:p>
            <a:pPr lvl="0"/>
            <a:endParaRPr lang="en-US" altLang="zh-CN" sz="2000" dirty="0" smtClean="0">
              <a:solidFill>
                <a:schemeClr val="tx1"/>
              </a:solidFill>
            </a:endParaRPr>
          </a:p>
          <a:p>
            <a:pPr lvl="0">
              <a:buChar char="•"/>
            </a:pPr>
            <a:endParaRPr lang="zh-CN" altLang="en-US" sz="2000" dirty="0">
              <a:solidFill>
                <a:schemeClr val="tx1"/>
              </a:solidFill>
            </a:endParaRPr>
          </a:p>
        </p:txBody>
      </p:sp>
      <p:pic>
        <p:nvPicPr>
          <p:cNvPr id="5" name="图片 4"/>
          <p:cNvPicPr>
            <a:picLocks noChangeAspect="1"/>
          </p:cNvPicPr>
          <p:nvPr/>
        </p:nvPicPr>
        <p:blipFill>
          <a:blip r:embed="rId3"/>
          <a:stretch>
            <a:fillRect/>
          </a:stretch>
        </p:blipFill>
        <p:spPr>
          <a:xfrm>
            <a:off x="404812" y="2176462"/>
            <a:ext cx="2066925" cy="3228975"/>
          </a:xfrm>
          <a:prstGeom prst="rect">
            <a:avLst/>
          </a:prstGeom>
        </p:spPr>
      </p:pic>
      <p:pic>
        <p:nvPicPr>
          <p:cNvPr id="7" name="图片 6"/>
          <p:cNvPicPr>
            <a:picLocks noChangeAspect="1"/>
          </p:cNvPicPr>
          <p:nvPr/>
        </p:nvPicPr>
        <p:blipFill>
          <a:blip r:embed="rId4"/>
          <a:stretch>
            <a:fillRect/>
          </a:stretch>
        </p:blipFill>
        <p:spPr>
          <a:xfrm>
            <a:off x="2843212" y="2176462"/>
            <a:ext cx="1628775" cy="2638425"/>
          </a:xfrm>
          <a:prstGeom prst="rect">
            <a:avLst/>
          </a:prstGeom>
        </p:spPr>
      </p:pic>
      <p:pic>
        <p:nvPicPr>
          <p:cNvPr id="8" name="图片 7"/>
          <p:cNvPicPr>
            <a:picLocks noChangeAspect="1"/>
          </p:cNvPicPr>
          <p:nvPr/>
        </p:nvPicPr>
        <p:blipFill>
          <a:blip r:embed="rId5"/>
          <a:stretch>
            <a:fillRect/>
          </a:stretch>
        </p:blipFill>
        <p:spPr>
          <a:xfrm>
            <a:off x="4759467" y="2597944"/>
            <a:ext cx="1323975" cy="1295400"/>
          </a:xfrm>
          <a:prstGeom prst="rect">
            <a:avLst/>
          </a:prstGeom>
        </p:spPr>
      </p:pic>
      <p:pic>
        <p:nvPicPr>
          <p:cNvPr id="9" name="图片 8"/>
          <p:cNvPicPr>
            <a:picLocks noChangeAspect="1"/>
          </p:cNvPicPr>
          <p:nvPr/>
        </p:nvPicPr>
        <p:blipFill>
          <a:blip r:embed="rId6"/>
          <a:stretch>
            <a:fillRect/>
          </a:stretch>
        </p:blipFill>
        <p:spPr>
          <a:xfrm>
            <a:off x="6370922" y="2235994"/>
            <a:ext cx="1762125" cy="3314700"/>
          </a:xfrm>
          <a:prstGeom prst="rect">
            <a:avLst/>
          </a:prstGeom>
        </p:spPr>
      </p:pic>
    </p:spTree>
    <p:extLst>
      <p:ext uri="{BB962C8B-B14F-4D97-AF65-F5344CB8AC3E}">
        <p14:creationId xmlns:p14="http://schemas.microsoft.com/office/powerpoint/2010/main" val="1883506114"/>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移植</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代码编译</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marL="342900" lvl="0" indent="-342900">
              <a:buFont typeface="Wingdings" panose="05000000000000000000" pitchFamily="2" charset="2"/>
              <a:buChar char="Ø"/>
            </a:pPr>
            <a:r>
              <a:rPr lang="en-US" altLang="zh-CN" sz="2000" dirty="0" smtClean="0"/>
              <a:t>1</a:t>
            </a:r>
            <a:r>
              <a:rPr lang="en-US" altLang="zh-CN" sz="2000" dirty="0"/>
              <a:t>. </a:t>
            </a:r>
            <a:r>
              <a:rPr lang="zh-CN" altLang="en-US" sz="2000" dirty="0"/>
              <a:t>执行</a:t>
            </a:r>
            <a:r>
              <a:rPr lang="en-US" altLang="zh-CN" sz="2000" dirty="0"/>
              <a:t>./autogen.sh</a:t>
            </a:r>
            <a:r>
              <a:rPr lang="zh-CN" altLang="en-US" sz="2000" dirty="0"/>
              <a:t>，通过</a:t>
            </a:r>
            <a:r>
              <a:rPr lang="en-US" altLang="zh-CN" sz="2000" dirty="0" err="1"/>
              <a:t>automake</a:t>
            </a:r>
            <a:r>
              <a:rPr lang="zh-CN" altLang="en-US" sz="2000" dirty="0"/>
              <a:t>工具生成</a:t>
            </a:r>
            <a:r>
              <a:rPr lang="en-US" altLang="zh-CN" sz="2000" dirty="0"/>
              <a:t>configure</a:t>
            </a:r>
            <a:r>
              <a:rPr lang="zh-CN" altLang="en-US" sz="2000" dirty="0"/>
              <a:t>文件， </a:t>
            </a:r>
            <a:r>
              <a:rPr lang="en-US" altLang="zh-CN" sz="2000" dirty="0" err="1"/>
              <a:t>Makefile</a:t>
            </a:r>
            <a:r>
              <a:rPr lang="zh-CN" altLang="en-US" sz="2000" dirty="0"/>
              <a:t>文件</a:t>
            </a:r>
            <a:r>
              <a:rPr lang="zh-CN" altLang="en-US" sz="2000" dirty="0" smtClean="0"/>
              <a:t>。如果系统中没有安装</a:t>
            </a:r>
            <a:r>
              <a:rPr lang="en-US" altLang="zh-CN" sz="2000" dirty="0" err="1" smtClean="0"/>
              <a:t>automake</a:t>
            </a:r>
            <a:r>
              <a:rPr lang="en-US" altLang="zh-CN" sz="2000" dirty="0" smtClean="0"/>
              <a:t>, </a:t>
            </a:r>
            <a:r>
              <a:rPr lang="en-US" altLang="zh-CN" sz="2000" dirty="0" err="1" smtClean="0"/>
              <a:t>libtool</a:t>
            </a:r>
            <a:r>
              <a:rPr lang="zh-CN" altLang="en-US" sz="2000" dirty="0" smtClean="0"/>
              <a:t>，需要通过</a:t>
            </a:r>
            <a:r>
              <a:rPr lang="en-US" altLang="zh-CN" sz="2000" dirty="0" err="1" smtClean="0"/>
              <a:t>sudo</a:t>
            </a:r>
            <a:r>
              <a:rPr lang="en-US" altLang="zh-CN" sz="2000" dirty="0" smtClean="0"/>
              <a:t> apt-get install</a:t>
            </a:r>
            <a:r>
              <a:rPr lang="zh-CN" altLang="en-US" sz="2000" dirty="0" smtClean="0"/>
              <a:t>手动安装。</a:t>
            </a:r>
          </a:p>
          <a:p>
            <a:pPr marL="342900" lvl="0" indent="-342900">
              <a:buFont typeface="Wingdings" panose="05000000000000000000" pitchFamily="2" charset="2"/>
              <a:buChar char="Ø"/>
            </a:pPr>
            <a:r>
              <a:rPr lang="en-US" altLang="zh-CN" sz="2000" dirty="0" smtClean="0"/>
              <a:t>2</a:t>
            </a:r>
            <a:r>
              <a:rPr lang="en-US" altLang="zh-CN" sz="2000" dirty="0"/>
              <a:t>. </a:t>
            </a:r>
            <a:r>
              <a:rPr lang="zh-CN" altLang="en-US" sz="2000" dirty="0"/>
              <a:t>执行</a:t>
            </a:r>
            <a:r>
              <a:rPr lang="en-US" altLang="zh-CN" sz="2000" dirty="0"/>
              <a:t>./configure --prefix=/some/local/path</a:t>
            </a:r>
            <a:r>
              <a:rPr lang="zh-CN" altLang="en-US" sz="2000" dirty="0"/>
              <a:t>做相关的配置，指定文件的生成目录</a:t>
            </a:r>
            <a:r>
              <a:rPr lang="zh-CN" altLang="en-US" sz="2000" dirty="0" smtClean="0"/>
              <a:t>。</a:t>
            </a:r>
            <a:endParaRPr lang="zh-CN" altLang="en-US" sz="2000" dirty="0"/>
          </a:p>
          <a:p>
            <a:pPr marL="342900" lvl="0" indent="-342900">
              <a:buFont typeface="Wingdings" panose="05000000000000000000" pitchFamily="2" charset="2"/>
              <a:buChar char="Ø"/>
            </a:pPr>
            <a:r>
              <a:rPr lang="en-US" altLang="zh-CN" sz="2000" dirty="0" smtClean="0"/>
              <a:t>3</a:t>
            </a:r>
            <a:r>
              <a:rPr lang="en-US" altLang="zh-CN" sz="2000" dirty="0"/>
              <a:t>. </a:t>
            </a:r>
            <a:r>
              <a:rPr lang="zh-CN" altLang="en-US" sz="2000" dirty="0"/>
              <a:t>执行</a:t>
            </a:r>
            <a:r>
              <a:rPr lang="en-US" altLang="zh-CN" sz="2000" dirty="0"/>
              <a:t>make</a:t>
            </a:r>
            <a:r>
              <a:rPr lang="zh-CN" altLang="en-US" sz="2000" dirty="0" smtClean="0"/>
              <a:t>。</a:t>
            </a:r>
            <a:endParaRPr lang="zh-CN" altLang="en-US" sz="2000" dirty="0"/>
          </a:p>
          <a:p>
            <a:pPr marL="342900" lvl="0" indent="-342900">
              <a:buFont typeface="Wingdings" panose="05000000000000000000" pitchFamily="2" charset="2"/>
              <a:buChar char="Ø"/>
            </a:pPr>
            <a:r>
              <a:rPr lang="en-US" altLang="zh-CN" sz="2000" dirty="0" smtClean="0"/>
              <a:t>4</a:t>
            </a:r>
            <a:r>
              <a:rPr lang="en-US" altLang="zh-CN" sz="2000" dirty="0"/>
              <a:t>. </a:t>
            </a:r>
            <a:r>
              <a:rPr lang="zh-CN" altLang="en-US" sz="2000" dirty="0"/>
              <a:t>执行</a:t>
            </a:r>
            <a:r>
              <a:rPr lang="en-US" altLang="zh-CN" sz="2000" dirty="0"/>
              <a:t>make </a:t>
            </a:r>
            <a:r>
              <a:rPr lang="en-US" altLang="zh-CN" sz="2000" dirty="0" smtClean="0"/>
              <a:t>install</a:t>
            </a:r>
            <a:r>
              <a:rPr lang="zh-CN" altLang="en-US" sz="2000" dirty="0" smtClean="0"/>
              <a:t>将生成</a:t>
            </a:r>
            <a:r>
              <a:rPr lang="en-US" altLang="zh-CN" sz="2000" dirty="0" err="1" smtClean="0"/>
              <a:t>libwebrtc_audio_processing.a</a:t>
            </a:r>
            <a:r>
              <a:rPr lang="zh-CN" altLang="en-US" sz="2000" dirty="0" smtClean="0"/>
              <a:t>静态链接库文件和</a:t>
            </a:r>
            <a:r>
              <a:rPr lang="en-US" altLang="zh-CN" sz="2000" dirty="0" smtClean="0"/>
              <a:t>libwebrtc_audio_processing.so</a:t>
            </a:r>
            <a:r>
              <a:rPr lang="zh-CN" altLang="en-US" sz="2000" dirty="0" smtClean="0"/>
              <a:t>动态链接</a:t>
            </a:r>
            <a:r>
              <a:rPr lang="zh-CN" altLang="en-US" sz="2000" dirty="0"/>
              <a:t>库</a:t>
            </a:r>
            <a:r>
              <a:rPr lang="zh-CN" altLang="en-US" sz="2000" dirty="0" smtClean="0"/>
              <a:t>文件。</a:t>
            </a:r>
            <a:endParaRPr lang="en-US" altLang="zh-CN" sz="2000" dirty="0" smtClean="0">
              <a:solidFill>
                <a:schemeClr val="tx1"/>
              </a:solidFill>
            </a:endParaRPr>
          </a:p>
          <a:p>
            <a:pPr lvl="0">
              <a:buChar char="•"/>
            </a:pPr>
            <a:endParaRPr lang="en-US" altLang="zh-CN" sz="2000" dirty="0"/>
          </a:p>
          <a:p>
            <a:pPr lvl="0"/>
            <a:endParaRPr lang="en-US" altLang="zh-CN" sz="2000" dirty="0" smtClean="0">
              <a:solidFill>
                <a:schemeClr val="tx1"/>
              </a:solidFill>
            </a:endParaRPr>
          </a:p>
          <a:p>
            <a:pPr lvl="0">
              <a:buChar char="•"/>
            </a:pPr>
            <a:endParaRPr lang="zh-CN" altLang="en-US" sz="2000" dirty="0">
              <a:solidFill>
                <a:schemeClr val="tx1"/>
              </a:solidFill>
            </a:endParaRPr>
          </a:p>
        </p:txBody>
      </p:sp>
      <p:pic>
        <p:nvPicPr>
          <p:cNvPr id="6" name="图片 5"/>
          <p:cNvPicPr>
            <a:picLocks noChangeAspect="1"/>
          </p:cNvPicPr>
          <p:nvPr/>
        </p:nvPicPr>
        <p:blipFill>
          <a:blip r:embed="rId3"/>
          <a:stretch>
            <a:fillRect/>
          </a:stretch>
        </p:blipFill>
        <p:spPr>
          <a:xfrm>
            <a:off x="2531545" y="3598565"/>
            <a:ext cx="4133850" cy="2390775"/>
          </a:xfrm>
          <a:prstGeom prst="rect">
            <a:avLst/>
          </a:prstGeom>
        </p:spPr>
      </p:pic>
    </p:spTree>
    <p:extLst>
      <p:ext uri="{BB962C8B-B14F-4D97-AF65-F5344CB8AC3E}">
        <p14:creationId xmlns:p14="http://schemas.microsoft.com/office/powerpoint/2010/main" val="371370572"/>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移植</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编写测试程序</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lvl="0"/>
            <a:r>
              <a:rPr lang="en-US" altLang="zh-CN" sz="2000" dirty="0" err="1" smtClean="0"/>
              <a:t>AudioProcessing</a:t>
            </a:r>
            <a:r>
              <a:rPr lang="en-US" altLang="zh-CN" sz="2000" dirty="0"/>
              <a:t>* </a:t>
            </a:r>
            <a:r>
              <a:rPr lang="en-US" altLang="zh-CN" sz="2000" dirty="0" err="1"/>
              <a:t>apm</a:t>
            </a:r>
            <a:r>
              <a:rPr lang="en-US" altLang="zh-CN" sz="2000" dirty="0"/>
              <a:t> = </a:t>
            </a:r>
            <a:r>
              <a:rPr lang="en-US" altLang="zh-CN" sz="2000" dirty="0" err="1"/>
              <a:t>AudioProcessing</a:t>
            </a:r>
            <a:r>
              <a:rPr lang="en-US" altLang="zh-CN" sz="2000" dirty="0"/>
              <a:t>::Create(0</a:t>
            </a:r>
            <a:r>
              <a:rPr lang="en-US" altLang="zh-CN" sz="2000" dirty="0" smtClean="0"/>
              <a:t>);</a:t>
            </a:r>
            <a:endParaRPr lang="en-US" altLang="zh-CN" sz="2000" dirty="0"/>
          </a:p>
          <a:p>
            <a:pPr lvl="0"/>
            <a:r>
              <a:rPr lang="en-US" altLang="zh-CN" sz="2000" dirty="0" err="1"/>
              <a:t>apm</a:t>
            </a:r>
            <a:r>
              <a:rPr lang="en-US" altLang="zh-CN" sz="2000" dirty="0"/>
              <a:t>-&gt;</a:t>
            </a:r>
            <a:r>
              <a:rPr lang="en-US" altLang="zh-CN" sz="2000" dirty="0" err="1"/>
              <a:t>high_pass_filter</a:t>
            </a:r>
            <a:r>
              <a:rPr lang="en-US" altLang="zh-CN" sz="2000" dirty="0"/>
              <a:t>()-&gt;Enable(true</a:t>
            </a:r>
            <a:r>
              <a:rPr lang="en-US" altLang="zh-CN" sz="2000" dirty="0" smtClean="0"/>
              <a:t>);</a:t>
            </a:r>
          </a:p>
          <a:p>
            <a:pPr marL="342900" lvl="0" indent="-342900">
              <a:buFont typeface="Wingdings" panose="05000000000000000000" pitchFamily="2" charset="2"/>
              <a:buChar char="Ø"/>
            </a:pPr>
            <a:endParaRPr lang="en-US" altLang="zh-CN" sz="2000" dirty="0"/>
          </a:p>
          <a:p>
            <a:pPr lvl="0"/>
            <a:r>
              <a:rPr lang="en-US" altLang="zh-CN" sz="2000" dirty="0" err="1"/>
              <a:t>apm</a:t>
            </a:r>
            <a:r>
              <a:rPr lang="en-US" altLang="zh-CN" sz="2000" dirty="0"/>
              <a:t>-&gt;</a:t>
            </a:r>
            <a:r>
              <a:rPr lang="en-US" altLang="zh-CN" sz="2000" dirty="0" err="1"/>
              <a:t>echo_cancellation</a:t>
            </a:r>
            <a:r>
              <a:rPr lang="en-US" altLang="zh-CN" sz="2000" dirty="0"/>
              <a:t>()-&gt;</a:t>
            </a:r>
            <a:r>
              <a:rPr lang="en-US" altLang="zh-CN" sz="2000" dirty="0" err="1"/>
              <a:t>enable_drift_compensation</a:t>
            </a:r>
            <a:r>
              <a:rPr lang="en-US" altLang="zh-CN" sz="2000" dirty="0"/>
              <a:t>(false);</a:t>
            </a:r>
          </a:p>
          <a:p>
            <a:pPr lvl="0"/>
            <a:r>
              <a:rPr lang="en-US" altLang="zh-CN" sz="2000" dirty="0" err="1"/>
              <a:t>apm</a:t>
            </a:r>
            <a:r>
              <a:rPr lang="en-US" altLang="zh-CN" sz="2000" dirty="0"/>
              <a:t>-&gt;</a:t>
            </a:r>
            <a:r>
              <a:rPr lang="en-US" altLang="zh-CN" sz="2000" dirty="0" err="1"/>
              <a:t>echo_cancellation</a:t>
            </a:r>
            <a:r>
              <a:rPr lang="en-US" altLang="zh-CN" sz="2000" dirty="0"/>
              <a:t>()-&gt;Enable(true</a:t>
            </a:r>
            <a:r>
              <a:rPr lang="en-US" altLang="zh-CN" sz="2000" dirty="0" smtClean="0"/>
              <a:t>);</a:t>
            </a:r>
            <a:endParaRPr lang="en-US" altLang="zh-CN" sz="2000" dirty="0"/>
          </a:p>
          <a:p>
            <a:pPr lvl="0"/>
            <a:r>
              <a:rPr lang="en-US" altLang="zh-CN" sz="2000" dirty="0" err="1"/>
              <a:t>apm</a:t>
            </a:r>
            <a:r>
              <a:rPr lang="en-US" altLang="zh-CN" sz="2000" dirty="0"/>
              <a:t>-&gt;</a:t>
            </a:r>
            <a:r>
              <a:rPr lang="en-US" altLang="zh-CN" sz="2000" dirty="0" err="1"/>
              <a:t>noise_reduction</a:t>
            </a:r>
            <a:r>
              <a:rPr lang="en-US" altLang="zh-CN" sz="2000" dirty="0"/>
              <a:t>()-&gt;</a:t>
            </a:r>
            <a:r>
              <a:rPr lang="en-US" altLang="zh-CN" sz="2000" dirty="0" err="1"/>
              <a:t>set_level</a:t>
            </a:r>
            <a:r>
              <a:rPr lang="en-US" altLang="zh-CN" sz="2000" dirty="0"/>
              <a:t>(</a:t>
            </a:r>
            <a:r>
              <a:rPr lang="en-US" altLang="zh-CN" sz="2000" dirty="0" err="1"/>
              <a:t>kHighSuppression</a:t>
            </a:r>
            <a:r>
              <a:rPr lang="en-US" altLang="zh-CN" sz="2000" dirty="0"/>
              <a:t>);</a:t>
            </a:r>
          </a:p>
          <a:p>
            <a:pPr lvl="0"/>
            <a:r>
              <a:rPr lang="en-US" altLang="zh-CN" sz="2000" dirty="0" err="1"/>
              <a:t>apm</a:t>
            </a:r>
            <a:r>
              <a:rPr lang="en-US" altLang="zh-CN" sz="2000" dirty="0"/>
              <a:t>-&gt;</a:t>
            </a:r>
            <a:r>
              <a:rPr lang="en-US" altLang="zh-CN" sz="2000" dirty="0" err="1"/>
              <a:t>noise_reduction</a:t>
            </a:r>
            <a:r>
              <a:rPr lang="en-US" altLang="zh-CN" sz="2000" dirty="0"/>
              <a:t>()-&gt;Enable(true</a:t>
            </a:r>
            <a:r>
              <a:rPr lang="en-US" altLang="zh-CN" sz="2000" dirty="0" smtClean="0"/>
              <a:t>);</a:t>
            </a:r>
            <a:endParaRPr lang="en-US" altLang="zh-CN" sz="2000" dirty="0"/>
          </a:p>
          <a:p>
            <a:pPr lvl="0"/>
            <a:endParaRPr lang="en-US" altLang="zh-CN" sz="2000" dirty="0"/>
          </a:p>
          <a:p>
            <a:pPr lvl="0"/>
            <a:r>
              <a:rPr lang="en-US" altLang="zh-CN" sz="2000" dirty="0"/>
              <a:t>// Speaker</a:t>
            </a:r>
            <a:r>
              <a:rPr lang="zh-CN" altLang="en-US" sz="2000" dirty="0"/>
              <a:t>将要播放的远端</a:t>
            </a:r>
            <a:r>
              <a:rPr lang="zh-CN" altLang="en-US" sz="2000" dirty="0" smtClean="0"/>
              <a:t>语音，回声消除功能开启时才需要调用</a:t>
            </a:r>
            <a:endParaRPr lang="zh-CN" altLang="en-US" sz="2000" dirty="0"/>
          </a:p>
          <a:p>
            <a:pPr lvl="0"/>
            <a:r>
              <a:rPr lang="en-US" altLang="zh-CN" sz="2000" dirty="0" err="1"/>
              <a:t>apm</a:t>
            </a:r>
            <a:r>
              <a:rPr lang="en-US" altLang="zh-CN" sz="2000" dirty="0"/>
              <a:t>-&gt;</a:t>
            </a:r>
            <a:r>
              <a:rPr lang="en-US" altLang="zh-CN" sz="2000" dirty="0" err="1"/>
              <a:t>ProcessReverseStream</a:t>
            </a:r>
            <a:r>
              <a:rPr lang="en-US" altLang="zh-CN" sz="2000" dirty="0"/>
              <a:t>(</a:t>
            </a:r>
            <a:r>
              <a:rPr lang="en-US" altLang="zh-CN" sz="2000" dirty="0" err="1"/>
              <a:t>render_frame</a:t>
            </a:r>
            <a:r>
              <a:rPr lang="en-US" altLang="zh-CN" sz="2000" dirty="0"/>
              <a:t>);</a:t>
            </a:r>
          </a:p>
          <a:p>
            <a:pPr marL="342900" lvl="0" indent="-342900">
              <a:buFont typeface="Wingdings" panose="05000000000000000000" pitchFamily="2" charset="2"/>
              <a:buChar char="Ø"/>
            </a:pPr>
            <a:endParaRPr lang="en-US" altLang="zh-CN" sz="2000" dirty="0"/>
          </a:p>
          <a:p>
            <a:pPr lvl="0"/>
            <a:r>
              <a:rPr lang="en-US" altLang="zh-CN" sz="2000" dirty="0"/>
              <a:t>// </a:t>
            </a:r>
            <a:r>
              <a:rPr lang="zh-CN" altLang="en-US" sz="2000" dirty="0"/>
              <a:t>这个延时非常重要，稍后讲述</a:t>
            </a:r>
          </a:p>
          <a:p>
            <a:pPr lvl="0"/>
            <a:r>
              <a:rPr lang="en-US" altLang="zh-CN" sz="2000" dirty="0" err="1"/>
              <a:t>apm</a:t>
            </a:r>
            <a:r>
              <a:rPr lang="en-US" altLang="zh-CN" sz="2000" dirty="0"/>
              <a:t>-&gt;</a:t>
            </a:r>
            <a:r>
              <a:rPr lang="en-US" altLang="zh-CN" sz="2000" dirty="0" err="1"/>
              <a:t>set_stream_delay_ms</a:t>
            </a:r>
            <a:r>
              <a:rPr lang="en-US" altLang="zh-CN" sz="2000" dirty="0"/>
              <a:t>(</a:t>
            </a:r>
            <a:r>
              <a:rPr lang="en-US" altLang="zh-CN" sz="2000" dirty="0" err="1"/>
              <a:t>delay_ms</a:t>
            </a:r>
            <a:r>
              <a:rPr lang="en-US" altLang="zh-CN" sz="2000" dirty="0"/>
              <a:t>);</a:t>
            </a:r>
          </a:p>
          <a:p>
            <a:pPr marL="342900" lvl="0" indent="-342900">
              <a:buFont typeface="Wingdings" panose="05000000000000000000" pitchFamily="2" charset="2"/>
              <a:buChar char="Ø"/>
            </a:pPr>
            <a:endParaRPr lang="en-US" altLang="zh-CN" sz="2000" dirty="0"/>
          </a:p>
          <a:p>
            <a:pPr lvl="0"/>
            <a:r>
              <a:rPr lang="en-US" altLang="zh-CN" sz="2000" dirty="0"/>
              <a:t>// </a:t>
            </a:r>
            <a:r>
              <a:rPr lang="zh-CN" altLang="en-US" sz="2000" dirty="0" smtClean="0"/>
              <a:t>处理</a:t>
            </a:r>
            <a:r>
              <a:rPr lang="en-US" altLang="zh-CN" sz="2000" dirty="0" smtClean="0"/>
              <a:t>MIC</a:t>
            </a:r>
            <a:r>
              <a:rPr lang="zh-CN" altLang="en-US" sz="2000" dirty="0"/>
              <a:t>接收到的语音（包含有效语音和回声）</a:t>
            </a:r>
          </a:p>
          <a:p>
            <a:pPr lvl="0"/>
            <a:r>
              <a:rPr lang="en-US" altLang="zh-CN" sz="2000" dirty="0" err="1"/>
              <a:t>apm</a:t>
            </a:r>
            <a:r>
              <a:rPr lang="en-US" altLang="zh-CN" sz="2000" dirty="0"/>
              <a:t>-&gt;</a:t>
            </a:r>
            <a:r>
              <a:rPr lang="en-US" altLang="zh-CN" sz="2000" dirty="0" err="1"/>
              <a:t>ProcessStream</a:t>
            </a:r>
            <a:r>
              <a:rPr lang="en-US" altLang="zh-CN" sz="2000" dirty="0"/>
              <a:t>(</a:t>
            </a:r>
            <a:r>
              <a:rPr lang="en-US" altLang="zh-CN" sz="2000" dirty="0" err="1"/>
              <a:t>capture_frame</a:t>
            </a:r>
            <a:r>
              <a:rPr lang="en-US" altLang="zh-CN" sz="2000" dirty="0"/>
              <a:t>);</a:t>
            </a:r>
          </a:p>
          <a:p>
            <a:pPr lvl="0"/>
            <a:endParaRPr lang="en-US" altLang="zh-CN" sz="2000" dirty="0" smtClean="0">
              <a:solidFill>
                <a:schemeClr val="tx1"/>
              </a:solidFill>
            </a:endParaRPr>
          </a:p>
          <a:p>
            <a:pPr lvl="0">
              <a:buChar char="•"/>
            </a:pPr>
            <a:endParaRPr lang="zh-CN" altLang="en-US" sz="2000" dirty="0">
              <a:solidFill>
                <a:schemeClr val="tx1"/>
              </a:solidFill>
            </a:endParaRPr>
          </a:p>
        </p:txBody>
      </p:sp>
    </p:spTree>
    <p:extLst>
      <p:ext uri="{BB962C8B-B14F-4D97-AF65-F5344CB8AC3E}">
        <p14:creationId xmlns:p14="http://schemas.microsoft.com/office/powerpoint/2010/main" val="540533939"/>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smtClean="0">
                <a:latin typeface="Arial" panose="020B0604020202020204" pitchFamily="34" charset="0"/>
                <a:cs typeface="Arial" panose="020B0604020202020204" pitchFamily="34" charset="0"/>
              </a:rPr>
              <a:t>编写测试程序</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构造</a:t>
            </a:r>
            <a:r>
              <a:rPr kumimoji="1" lang="en-US" altLang="zh-CN" b="0" dirty="0" err="1" smtClean="0">
                <a:latin typeface="Arial" panose="020B0604020202020204" pitchFamily="34" charset="0"/>
                <a:cs typeface="Arial" panose="020B0604020202020204" pitchFamily="34" charset="0"/>
              </a:rPr>
              <a:t>AudioFrame</a:t>
            </a:r>
            <a:r>
              <a:rPr kumimoji="1" lang="zh-CN" altLang="en-US" b="0" dirty="0" smtClean="0">
                <a:latin typeface="Arial" panose="020B0604020202020204" pitchFamily="34" charset="0"/>
                <a:cs typeface="Arial" panose="020B0604020202020204" pitchFamily="34" charset="0"/>
              </a:rPr>
              <a:t>数据</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lvl="0"/>
            <a:r>
              <a:rPr lang="en-US" altLang="zh-CN" sz="2000" dirty="0"/>
              <a:t> </a:t>
            </a:r>
            <a:r>
              <a:rPr lang="en-US" altLang="zh-CN" sz="2000" dirty="0" err="1"/>
              <a:t>webrtc</a:t>
            </a:r>
            <a:r>
              <a:rPr lang="en-US" altLang="zh-CN" sz="2000" dirty="0"/>
              <a:t>::</a:t>
            </a:r>
            <a:r>
              <a:rPr lang="en-US" altLang="zh-CN" sz="2000" dirty="0" err="1"/>
              <a:t>AudioFrame</a:t>
            </a:r>
            <a:r>
              <a:rPr lang="en-US" altLang="zh-CN" sz="2000" dirty="0"/>
              <a:t> *</a:t>
            </a:r>
            <a:r>
              <a:rPr lang="en-US" altLang="zh-CN" sz="2000" dirty="0" err="1"/>
              <a:t>echo_frame</a:t>
            </a:r>
            <a:r>
              <a:rPr lang="en-US" altLang="zh-CN" sz="2000" dirty="0"/>
              <a:t> = NULL;</a:t>
            </a:r>
          </a:p>
          <a:p>
            <a:pPr lvl="0"/>
            <a:r>
              <a:rPr lang="en-US" altLang="zh-CN" sz="2000" dirty="0"/>
              <a:t>    if (</a:t>
            </a:r>
            <a:r>
              <a:rPr lang="en-US" altLang="zh-CN" sz="2000" dirty="0" err="1"/>
              <a:t>is_echo_cancel</a:t>
            </a:r>
            <a:r>
              <a:rPr lang="en-US" altLang="zh-CN" sz="2000" dirty="0"/>
              <a:t>) {</a:t>
            </a:r>
          </a:p>
          <a:p>
            <a:pPr lvl="0"/>
            <a:r>
              <a:rPr lang="en-US" altLang="zh-CN" sz="2000" dirty="0"/>
              <a:t>        </a:t>
            </a:r>
            <a:r>
              <a:rPr lang="en-US" altLang="zh-CN" sz="2000" dirty="0" err="1"/>
              <a:t>echo_frame</a:t>
            </a:r>
            <a:r>
              <a:rPr lang="en-US" altLang="zh-CN" sz="2000" dirty="0"/>
              <a:t> = new </a:t>
            </a:r>
            <a:r>
              <a:rPr lang="en-US" altLang="zh-CN" sz="2000" dirty="0" err="1"/>
              <a:t>webrtc</a:t>
            </a:r>
            <a:r>
              <a:rPr lang="en-US" altLang="zh-CN" sz="2000" dirty="0"/>
              <a:t>::</a:t>
            </a:r>
            <a:r>
              <a:rPr lang="en-US" altLang="zh-CN" sz="2000" dirty="0" err="1"/>
              <a:t>AudioFrame</a:t>
            </a:r>
            <a:r>
              <a:rPr lang="en-US" altLang="zh-CN" sz="2000" dirty="0"/>
              <a:t>();</a:t>
            </a:r>
          </a:p>
          <a:p>
            <a:pPr lvl="0"/>
            <a:r>
              <a:rPr lang="en-US" altLang="zh-CN" sz="2000" dirty="0"/>
              <a:t>        </a:t>
            </a:r>
            <a:r>
              <a:rPr lang="en-US" altLang="zh-CN" sz="2000" dirty="0" err="1"/>
              <a:t>echo_frame</a:t>
            </a:r>
            <a:r>
              <a:rPr lang="en-US" altLang="zh-CN" sz="2000" dirty="0"/>
              <a:t>-&gt;</a:t>
            </a:r>
            <a:r>
              <a:rPr lang="en-US" altLang="zh-CN" sz="2000" dirty="0" err="1"/>
              <a:t>sample_rate_hz</a:t>
            </a:r>
            <a:r>
              <a:rPr lang="en-US" altLang="zh-CN" sz="2000" dirty="0"/>
              <a:t>_ = 8000;//16000;</a:t>
            </a:r>
          </a:p>
          <a:p>
            <a:pPr lvl="0"/>
            <a:r>
              <a:rPr lang="en-US" altLang="zh-CN" sz="2000" dirty="0"/>
              <a:t>        </a:t>
            </a:r>
            <a:r>
              <a:rPr lang="en-US" altLang="zh-CN" sz="2000" dirty="0" err="1"/>
              <a:t>echo_frame</a:t>
            </a:r>
            <a:r>
              <a:rPr lang="en-US" altLang="zh-CN" sz="2000" dirty="0"/>
              <a:t>-&gt;</a:t>
            </a:r>
            <a:r>
              <a:rPr lang="en-US" altLang="zh-CN" sz="2000" dirty="0" err="1"/>
              <a:t>samples_per_channel</a:t>
            </a:r>
            <a:r>
              <a:rPr lang="en-US" altLang="zh-CN" sz="2000" dirty="0"/>
              <a:t>_ = </a:t>
            </a:r>
            <a:r>
              <a:rPr lang="en-US" altLang="zh-CN" sz="2000" dirty="0" err="1"/>
              <a:t>echo_frame</a:t>
            </a:r>
            <a:r>
              <a:rPr lang="en-US" altLang="zh-CN" sz="2000" dirty="0"/>
              <a:t>-&gt;</a:t>
            </a:r>
            <a:r>
              <a:rPr lang="en-US" altLang="zh-CN" sz="2000" dirty="0" err="1"/>
              <a:t>sample_rate_hz</a:t>
            </a:r>
            <a:r>
              <a:rPr lang="en-US" altLang="zh-CN" sz="2000" dirty="0"/>
              <a:t>_ * </a:t>
            </a:r>
            <a:r>
              <a:rPr lang="en-US" altLang="zh-CN" sz="2000" dirty="0" err="1"/>
              <a:t>frame_step</a:t>
            </a:r>
            <a:r>
              <a:rPr lang="en-US" altLang="zh-CN" sz="2000" dirty="0"/>
              <a:t> / 1000.0</a:t>
            </a:r>
            <a:r>
              <a:rPr lang="en-US" altLang="zh-CN" sz="2000" dirty="0" smtClean="0"/>
              <a:t>;</a:t>
            </a:r>
            <a:endParaRPr lang="en-US" altLang="zh-CN" sz="2000" dirty="0"/>
          </a:p>
          <a:p>
            <a:pPr lvl="0"/>
            <a:r>
              <a:rPr lang="en-US" altLang="zh-CN" sz="2000" dirty="0"/>
              <a:t>        </a:t>
            </a:r>
            <a:r>
              <a:rPr lang="en-US" altLang="zh-CN" sz="2000" dirty="0" err="1"/>
              <a:t>echo_frame</a:t>
            </a:r>
            <a:r>
              <a:rPr lang="en-US" altLang="zh-CN" sz="2000" dirty="0"/>
              <a:t>-&gt;</a:t>
            </a:r>
            <a:r>
              <a:rPr lang="en-US" altLang="zh-CN" sz="2000" dirty="0" err="1"/>
              <a:t>num_channels</a:t>
            </a:r>
            <a:r>
              <a:rPr lang="en-US" altLang="zh-CN" sz="2000" dirty="0"/>
              <a:t>_ = 1;        </a:t>
            </a:r>
          </a:p>
          <a:p>
            <a:pPr lvl="0"/>
            <a:r>
              <a:rPr lang="en-US" altLang="zh-CN" sz="2000" dirty="0"/>
              <a:t>    </a:t>
            </a:r>
            <a:r>
              <a:rPr lang="en-US" altLang="zh-CN" sz="2000" dirty="0" smtClean="0"/>
              <a:t>}</a:t>
            </a:r>
          </a:p>
          <a:p>
            <a:pPr lvl="0"/>
            <a:endParaRPr lang="en-US" altLang="zh-CN" sz="2000" dirty="0" smtClean="0">
              <a:solidFill>
                <a:schemeClr val="tx1"/>
              </a:solidFill>
            </a:endParaRPr>
          </a:p>
          <a:p>
            <a:pPr lvl="0"/>
            <a:r>
              <a:rPr lang="en-US" altLang="zh-CN" sz="2000" dirty="0" err="1" smtClean="0"/>
              <a:t>bool</a:t>
            </a:r>
            <a:r>
              <a:rPr lang="en-US" altLang="zh-CN" sz="2000" dirty="0" smtClean="0"/>
              <a:t> </a:t>
            </a:r>
            <a:r>
              <a:rPr lang="en-US" altLang="zh-CN" sz="2000" dirty="0" err="1"/>
              <a:t>ReadFrame</a:t>
            </a:r>
            <a:r>
              <a:rPr lang="en-US" altLang="zh-CN" sz="2000" dirty="0"/>
              <a:t>(FILE* file, </a:t>
            </a:r>
            <a:r>
              <a:rPr lang="en-US" altLang="zh-CN" sz="2000" dirty="0" err="1"/>
              <a:t>webrtc</a:t>
            </a:r>
            <a:r>
              <a:rPr lang="en-US" altLang="zh-CN" sz="2000" dirty="0"/>
              <a:t>::</a:t>
            </a:r>
            <a:r>
              <a:rPr lang="en-US" altLang="zh-CN" sz="2000" dirty="0" err="1"/>
              <a:t>AudioFrame</a:t>
            </a:r>
            <a:r>
              <a:rPr lang="en-US" altLang="zh-CN" sz="2000" dirty="0"/>
              <a:t>* frame) {</a:t>
            </a:r>
          </a:p>
          <a:p>
            <a:pPr lvl="0"/>
            <a:r>
              <a:rPr lang="en-US" altLang="zh-CN" sz="2000" dirty="0"/>
              <a:t>	</a:t>
            </a:r>
            <a:r>
              <a:rPr lang="en-US" altLang="zh-CN" sz="2000" dirty="0" smtClean="0"/>
              <a:t>// </a:t>
            </a:r>
            <a:r>
              <a:rPr lang="en-US" altLang="zh-CN" sz="2000" dirty="0"/>
              <a:t>The files always contain stereo audio.</a:t>
            </a:r>
          </a:p>
          <a:p>
            <a:pPr lvl="0"/>
            <a:r>
              <a:rPr lang="en-US" altLang="zh-CN" sz="2000" dirty="0" smtClean="0"/>
              <a:t>	</a:t>
            </a:r>
            <a:r>
              <a:rPr lang="en-US" altLang="zh-CN" sz="2000" dirty="0" err="1" smtClean="0"/>
              <a:t>size_t</a:t>
            </a:r>
            <a:r>
              <a:rPr lang="en-US" altLang="zh-CN" sz="2000" dirty="0" smtClean="0"/>
              <a:t> </a:t>
            </a:r>
            <a:r>
              <a:rPr lang="en-US" altLang="zh-CN" sz="2000" dirty="0" err="1"/>
              <a:t>frame_size</a:t>
            </a:r>
            <a:r>
              <a:rPr lang="en-US" altLang="zh-CN" sz="2000" dirty="0"/>
              <a:t> = frame-&gt;</a:t>
            </a:r>
            <a:r>
              <a:rPr lang="en-US" altLang="zh-CN" sz="2000" dirty="0" err="1"/>
              <a:t>samples_per_channel</a:t>
            </a:r>
            <a:r>
              <a:rPr lang="en-US" altLang="zh-CN" sz="2000" dirty="0"/>
              <a:t>_;</a:t>
            </a:r>
          </a:p>
          <a:p>
            <a:pPr lvl="0"/>
            <a:r>
              <a:rPr lang="en-US" altLang="zh-CN" sz="2000" dirty="0" smtClean="0"/>
              <a:t>	</a:t>
            </a:r>
            <a:r>
              <a:rPr lang="en-US" altLang="zh-CN" sz="2000" dirty="0" err="1" smtClean="0"/>
              <a:t>size_t</a:t>
            </a:r>
            <a:r>
              <a:rPr lang="en-US" altLang="zh-CN" sz="2000" dirty="0" smtClean="0"/>
              <a:t> </a:t>
            </a:r>
            <a:r>
              <a:rPr lang="en-US" altLang="zh-CN" sz="2000" dirty="0" err="1"/>
              <a:t>read_count</a:t>
            </a:r>
            <a:r>
              <a:rPr lang="en-US" altLang="zh-CN" sz="2000" dirty="0"/>
              <a:t> = </a:t>
            </a:r>
            <a:r>
              <a:rPr lang="en-US" altLang="zh-CN" sz="2000" dirty="0" err="1"/>
              <a:t>fread</a:t>
            </a:r>
            <a:r>
              <a:rPr lang="en-US" altLang="zh-CN" sz="2000" dirty="0"/>
              <a:t>(frame-&gt;data_,</a:t>
            </a:r>
          </a:p>
          <a:p>
            <a:pPr lvl="0"/>
            <a:r>
              <a:rPr lang="en-US" altLang="zh-CN" sz="2000" dirty="0" smtClean="0"/>
              <a:t>	                       			</a:t>
            </a:r>
            <a:r>
              <a:rPr lang="en-US" altLang="zh-CN" sz="2000" dirty="0" err="1" smtClean="0"/>
              <a:t>sizeof</a:t>
            </a:r>
            <a:r>
              <a:rPr lang="en-US" altLang="zh-CN" sz="2000" dirty="0" smtClean="0"/>
              <a:t>(int16_t</a:t>
            </a:r>
            <a:r>
              <a:rPr lang="en-US" altLang="zh-CN" sz="2000" dirty="0"/>
              <a:t>),</a:t>
            </a:r>
          </a:p>
          <a:p>
            <a:pPr lvl="0"/>
            <a:r>
              <a:rPr lang="en-US" altLang="zh-CN" sz="2000" dirty="0" smtClean="0"/>
              <a:t>	                       			</a:t>
            </a:r>
            <a:r>
              <a:rPr lang="en-US" altLang="zh-CN" sz="2000" dirty="0" err="1" smtClean="0"/>
              <a:t>frame_size</a:t>
            </a:r>
            <a:r>
              <a:rPr lang="en-US" altLang="zh-CN" sz="2000" dirty="0"/>
              <a:t>,</a:t>
            </a:r>
          </a:p>
          <a:p>
            <a:pPr lvl="0"/>
            <a:r>
              <a:rPr lang="en-US" altLang="zh-CN" sz="2000" dirty="0" smtClean="0"/>
              <a:t>	                       			file);</a:t>
            </a:r>
            <a:endParaRPr lang="en-US" altLang="zh-CN" sz="2000" dirty="0"/>
          </a:p>
        </p:txBody>
      </p:sp>
    </p:spTree>
    <p:extLst>
      <p:ext uri="{BB962C8B-B14F-4D97-AF65-F5344CB8AC3E}">
        <p14:creationId xmlns:p14="http://schemas.microsoft.com/office/powerpoint/2010/main" val="2084075477"/>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smtClean="0">
                <a:latin typeface="Arial" panose="020B0604020202020204" pitchFamily="34" charset="0"/>
                <a:cs typeface="Arial" panose="020B0604020202020204" pitchFamily="34" charset="0"/>
              </a:rPr>
              <a:t>编写测试程序</a:t>
            </a:r>
            <a:r>
              <a:rPr kumimoji="1" lang="en-US" altLang="zh-CN" b="0" dirty="0" smtClean="0">
                <a:latin typeface="Arial" panose="020B0604020202020204" pitchFamily="34" charset="0"/>
                <a:cs typeface="Arial" panose="020B0604020202020204" pitchFamily="34" charset="0"/>
              </a:rPr>
              <a:t>--</a:t>
            </a:r>
            <a:r>
              <a:rPr kumimoji="1" lang="zh-CN" altLang="en-US" b="0" dirty="0" smtClean="0">
                <a:latin typeface="Arial" panose="020B0604020202020204" pitchFamily="34" charset="0"/>
                <a:cs typeface="Arial" panose="020B0604020202020204" pitchFamily="34" charset="0"/>
              </a:rPr>
              <a:t>修改</a:t>
            </a:r>
            <a:r>
              <a:rPr kumimoji="1" lang="en-US" altLang="zh-CN" b="0" dirty="0" smtClean="0">
                <a:latin typeface="Arial" panose="020B0604020202020204" pitchFamily="34" charset="0"/>
                <a:cs typeface="Arial" panose="020B0604020202020204" pitchFamily="34" charset="0"/>
              </a:rPr>
              <a:t>Makefile.am</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lvl="0"/>
            <a:r>
              <a:rPr lang="en-US" altLang="zh-CN" sz="2000" dirty="0"/>
              <a:t> </a:t>
            </a:r>
            <a:endParaRPr lang="en-US" altLang="zh-CN" sz="2000" dirty="0" smtClean="0"/>
          </a:p>
          <a:p>
            <a:pPr lvl="0"/>
            <a:r>
              <a:rPr lang="zh-CN" altLang="en-US" sz="2000" dirty="0" smtClean="0"/>
              <a:t>根据</a:t>
            </a:r>
            <a:r>
              <a:rPr lang="en-US" altLang="zh-CN" sz="2000" dirty="0" err="1" smtClean="0"/>
              <a:t>automake</a:t>
            </a:r>
            <a:r>
              <a:rPr lang="zh-CN" altLang="en-US" sz="2000" dirty="0" smtClean="0"/>
              <a:t>的规则，需要添加的内容如下：</a:t>
            </a:r>
            <a:endParaRPr lang="en-US" altLang="zh-CN" sz="2000" dirty="0" smtClean="0"/>
          </a:p>
          <a:p>
            <a:pPr lvl="0"/>
            <a:endParaRPr lang="en-US" altLang="zh-CN" sz="2000" dirty="0"/>
          </a:p>
          <a:p>
            <a:pPr lvl="0"/>
            <a:r>
              <a:rPr lang="en-US" altLang="zh-CN" sz="2000" dirty="0" err="1"/>
              <a:t>bin_PROGRAMS</a:t>
            </a:r>
            <a:r>
              <a:rPr lang="en-US" altLang="zh-CN" sz="2000" dirty="0"/>
              <a:t> = </a:t>
            </a:r>
            <a:r>
              <a:rPr lang="en-US" altLang="zh-CN" sz="2000" dirty="0" err="1"/>
              <a:t>audio_test_main</a:t>
            </a:r>
            <a:endParaRPr lang="en-US" altLang="zh-CN" sz="2000" dirty="0"/>
          </a:p>
          <a:p>
            <a:pPr lvl="0"/>
            <a:endParaRPr lang="en-US" altLang="zh-CN" sz="2000" dirty="0"/>
          </a:p>
          <a:p>
            <a:pPr lvl="0"/>
            <a:r>
              <a:rPr lang="en-US" altLang="zh-CN" sz="2000" dirty="0" err="1"/>
              <a:t>audio_test_main_SOURCES</a:t>
            </a:r>
            <a:r>
              <a:rPr lang="en-US" altLang="zh-CN" sz="2000" dirty="0"/>
              <a:t> = audio_test_main.cc</a:t>
            </a:r>
          </a:p>
          <a:p>
            <a:pPr lvl="0"/>
            <a:endParaRPr lang="en-US" altLang="zh-CN" sz="2000" dirty="0"/>
          </a:p>
          <a:p>
            <a:pPr lvl="0"/>
            <a:r>
              <a:rPr lang="en-US" altLang="zh-CN" sz="2000" dirty="0" err="1"/>
              <a:t>audio_test_main_CFLAGS</a:t>
            </a:r>
            <a:r>
              <a:rPr lang="en-US" altLang="zh-CN" sz="2000" dirty="0"/>
              <a:t> = $(AM_CFLAGS) $(COMMON_CFLAGS)</a:t>
            </a:r>
          </a:p>
          <a:p>
            <a:pPr lvl="0"/>
            <a:r>
              <a:rPr lang="en-US" altLang="zh-CN" sz="2000" dirty="0" err="1"/>
              <a:t>audio_test_main_CXXFLAGS</a:t>
            </a:r>
            <a:r>
              <a:rPr lang="en-US" altLang="zh-CN" sz="2000" dirty="0"/>
              <a:t> = $(AM_CXXFLAGS) $(COMMON_CXXFLAGS)</a:t>
            </a:r>
          </a:p>
          <a:p>
            <a:pPr lvl="0"/>
            <a:endParaRPr lang="en-US" altLang="zh-CN" sz="2000" dirty="0"/>
          </a:p>
          <a:p>
            <a:pPr lvl="0"/>
            <a:r>
              <a:rPr lang="en-US" altLang="zh-CN" sz="2000" dirty="0" err="1"/>
              <a:t>audio_test_main_LDADD</a:t>
            </a:r>
            <a:r>
              <a:rPr lang="en-US" altLang="zh-CN" sz="2000" dirty="0"/>
              <a:t>   = webrtc/modules/audio_processing/.libs/libwebrtc_audio_processing.la	</a:t>
            </a:r>
          </a:p>
        </p:txBody>
      </p:sp>
    </p:spTree>
    <p:extLst>
      <p:ext uri="{BB962C8B-B14F-4D97-AF65-F5344CB8AC3E}">
        <p14:creationId xmlns:p14="http://schemas.microsoft.com/office/powerpoint/2010/main" val="1101662526"/>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a:latin typeface="Arial" panose="020B0604020202020204" pitchFamily="34" charset="0"/>
                <a:cs typeface="Arial" panose="020B0604020202020204" pitchFamily="34" charset="0"/>
              </a:rPr>
              <a:t>编写测试</a:t>
            </a:r>
            <a:r>
              <a:rPr kumimoji="1" lang="zh-CN" altLang="en-US" b="0" dirty="0" smtClean="0">
                <a:latin typeface="Arial" panose="020B0604020202020204" pitchFamily="34" charset="0"/>
                <a:cs typeface="Arial" panose="020B0604020202020204" pitchFamily="34" charset="0"/>
              </a:rPr>
              <a:t>程序</a:t>
            </a:r>
            <a:r>
              <a:rPr kumimoji="1" lang="en-US" altLang="zh-CN" b="0" dirty="0" smtClean="0">
                <a:latin typeface="Arial" panose="020B0604020202020204" pitchFamily="34" charset="0"/>
                <a:cs typeface="Arial" panose="020B0604020202020204" pitchFamily="34" charset="0"/>
              </a:rPr>
              <a:t>--LD_LIBRARY_PATH</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lvl="0"/>
            <a:r>
              <a:rPr lang="en-US" altLang="zh-CN" sz="2000" dirty="0"/>
              <a:t> </a:t>
            </a:r>
            <a:endParaRPr lang="en-US" altLang="zh-CN" sz="2000" dirty="0" smtClean="0"/>
          </a:p>
          <a:p>
            <a:pPr lvl="0"/>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r>
              <a:rPr lang="zh-CN" altLang="en-US" sz="2000" dirty="0" smtClean="0"/>
              <a:t>如果使用</a:t>
            </a:r>
            <a:r>
              <a:rPr lang="zh-CN" altLang="en-US" sz="2000" dirty="0"/>
              <a:t>静态链接</a:t>
            </a:r>
            <a:r>
              <a:rPr lang="zh-CN" altLang="en-US" sz="2000" dirty="0" smtClean="0"/>
              <a:t>库</a:t>
            </a:r>
            <a:r>
              <a:rPr lang="en-US" altLang="zh-CN" sz="2000" dirty="0" err="1" smtClean="0"/>
              <a:t>libwebrtc_audio_processing.a</a:t>
            </a:r>
            <a:r>
              <a:rPr lang="zh-CN" altLang="en-US" sz="2000" dirty="0" smtClean="0"/>
              <a:t>，不需要指定。</a:t>
            </a: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a:t>如果</a:t>
            </a:r>
            <a:r>
              <a:rPr lang="zh-CN" altLang="en-US" sz="2000" dirty="0" smtClean="0"/>
              <a:t>使用动态链接</a:t>
            </a:r>
            <a:r>
              <a:rPr lang="zh-CN" altLang="en-US" sz="2000" dirty="0"/>
              <a:t>库</a:t>
            </a:r>
            <a:r>
              <a:rPr lang="en-US" altLang="zh-CN" sz="2000" dirty="0" smtClean="0"/>
              <a:t>libwebrtc_audio_processing.so</a:t>
            </a:r>
            <a:r>
              <a:rPr lang="zh-CN" altLang="en-US" sz="2000" dirty="0" smtClean="0"/>
              <a:t>，</a:t>
            </a:r>
            <a:r>
              <a:rPr lang="zh-CN" altLang="en-US" sz="2000" dirty="0"/>
              <a:t>则</a:t>
            </a:r>
            <a:r>
              <a:rPr lang="zh-CN" altLang="en-US" sz="2000" dirty="0" smtClean="0"/>
              <a:t>需要指定程序执行时，动态链接库的查找路径。</a:t>
            </a: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endParaRPr lang="en-US" altLang="zh-CN" sz="2000" dirty="0" smtClean="0"/>
          </a:p>
          <a:p>
            <a:pPr marL="342900" indent="-342900">
              <a:buFont typeface="Wingdings" panose="05000000000000000000" pitchFamily="2" charset="2"/>
              <a:buChar char="Ø"/>
            </a:pPr>
            <a:r>
              <a:rPr lang="zh-CN" altLang="en-US" sz="2000" dirty="0" smtClean="0"/>
              <a:t>可通过“读取任意</a:t>
            </a:r>
            <a:r>
              <a:rPr lang="en-US" altLang="zh-CN" sz="2000" dirty="0" err="1" smtClean="0"/>
              <a:t>pcm</a:t>
            </a:r>
            <a:r>
              <a:rPr lang="zh-CN" altLang="en-US" sz="2000" dirty="0" smtClean="0"/>
              <a:t>文件，测试语音降噪功能”来测试程序是否可以正常执行。</a:t>
            </a:r>
            <a:endParaRPr lang="en-US" altLang="zh-CN" sz="2000" dirty="0"/>
          </a:p>
          <a:p>
            <a:pPr marL="342900" lvl="0" indent="-342900">
              <a:buFont typeface="Wingdings" panose="05000000000000000000" pitchFamily="2" charset="2"/>
              <a:buChar char="Ø"/>
            </a:pPr>
            <a:endParaRPr lang="en-US" altLang="zh-CN" sz="2000" dirty="0" smtClean="0"/>
          </a:p>
          <a:p>
            <a:pPr lvl="0"/>
            <a:endParaRPr lang="en-US" altLang="zh-CN" sz="2000" dirty="0"/>
          </a:p>
        </p:txBody>
      </p:sp>
    </p:spTree>
    <p:extLst>
      <p:ext uri="{BB962C8B-B14F-4D97-AF65-F5344CB8AC3E}">
        <p14:creationId xmlns:p14="http://schemas.microsoft.com/office/powerpoint/2010/main" val="1728096914"/>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1.1 </a:t>
            </a:r>
            <a:r>
              <a:rPr kumimoji="1" lang="zh-CN" altLang="en-US" b="0" dirty="0">
                <a:latin typeface="Arial" panose="020B0604020202020204" pitchFamily="34" charset="0"/>
                <a:cs typeface="Arial" panose="020B0604020202020204" pitchFamily="34" charset="0"/>
              </a:rPr>
              <a:t>语音通话噪声来源</a:t>
            </a:r>
          </a:p>
        </p:txBody>
      </p:sp>
      <p:sp>
        <p:nvSpPr>
          <p:cNvPr id="3" name="页脚占位符 2"/>
          <p:cNvSpPr>
            <a:spLocks noGrp="1"/>
          </p:cNvSpPr>
          <p:nvPr>
            <p:ph type="ftr" sz="quarter" idx="11"/>
          </p:nvPr>
        </p:nvSpPr>
        <p:spPr/>
        <p:txBody>
          <a:bodyPr/>
          <a:lstStyle/>
          <a:p>
            <a:pPr>
              <a:defRPr/>
            </a:pPr>
            <a:endParaRPr lang="zh-CN" altLang="en-US" dirty="0"/>
          </a:p>
        </p:txBody>
      </p:sp>
      <p:pic>
        <p:nvPicPr>
          <p:cNvPr id="4" name="图片 3"/>
          <p:cNvPicPr>
            <a:picLocks noChangeAspect="1"/>
          </p:cNvPicPr>
          <p:nvPr/>
        </p:nvPicPr>
        <p:blipFill>
          <a:blip r:embed="rId3"/>
          <a:stretch>
            <a:fillRect/>
          </a:stretch>
        </p:blipFill>
        <p:spPr>
          <a:xfrm>
            <a:off x="409575" y="1947862"/>
            <a:ext cx="8324850" cy="3971925"/>
          </a:xfrm>
          <a:prstGeom prst="rect">
            <a:avLst/>
          </a:prstGeom>
        </p:spPr>
      </p:pic>
      <p:sp>
        <p:nvSpPr>
          <p:cNvPr id="18" name="矩形 17"/>
          <p:cNvSpPr/>
          <p:nvPr/>
        </p:nvSpPr>
        <p:spPr>
          <a:xfrm>
            <a:off x="559068" y="1211072"/>
            <a:ext cx="7213332" cy="397066"/>
          </a:xfrm>
          <a:prstGeom prst="rect">
            <a:avLst/>
          </a:prstGeom>
        </p:spPr>
        <p:txBody>
          <a:bodyPr/>
          <a:lstStyle/>
          <a:p>
            <a:pPr lvl="0"/>
            <a:r>
              <a:rPr lang="zh-CN" altLang="en-US" sz="2000" dirty="0"/>
              <a:t>音频噪声：广义理解为不需要的声音讯号。</a:t>
            </a:r>
            <a:endParaRPr lang="en-US" altLang="zh-CN" sz="2000" dirty="0"/>
          </a:p>
        </p:txBody>
      </p:sp>
    </p:spTree>
    <p:extLst>
      <p:ext uri="{BB962C8B-B14F-4D97-AF65-F5344CB8AC3E}">
        <p14:creationId xmlns:p14="http://schemas.microsoft.com/office/powerpoint/2010/main" val="909515434"/>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smtClean="0">
                <a:latin typeface="Arial" panose="020B0604020202020204" pitchFamily="34" charset="0"/>
                <a:cs typeface="Arial" panose="020B0604020202020204" pitchFamily="34" charset="0"/>
              </a:rPr>
              <a:t>关于</a:t>
            </a:r>
            <a:r>
              <a:rPr kumimoji="1" lang="en-US" altLang="zh-CN" b="0" dirty="0" err="1" smtClean="0">
                <a:latin typeface="Arial" panose="020B0604020202020204" pitchFamily="34" charset="0"/>
                <a:cs typeface="Arial" panose="020B0604020202020204" pitchFamily="34" charset="0"/>
              </a:rPr>
              <a:t>stream_delay</a:t>
            </a:r>
            <a:r>
              <a:rPr kumimoji="1" lang="zh-CN" altLang="en-US" b="0" dirty="0" smtClean="0">
                <a:latin typeface="Arial" panose="020B0604020202020204" pitchFamily="34" charset="0"/>
                <a:cs typeface="Arial" panose="020B0604020202020204" pitchFamily="34" charset="0"/>
              </a:rPr>
              <a:t>的说明（</a:t>
            </a:r>
            <a:r>
              <a:rPr kumimoji="1" lang="en-US" altLang="zh-CN" b="0" dirty="0" smtClean="0">
                <a:latin typeface="Arial" panose="020B0604020202020204" pitchFamily="34" charset="0"/>
                <a:cs typeface="Arial" panose="020B0604020202020204" pitchFamily="34" charset="0"/>
              </a:rPr>
              <a:t>1</a:t>
            </a:r>
            <a:r>
              <a:rPr kumimoji="1" lang="zh-CN" altLang="en-US" b="0" dirty="0" smtClean="0">
                <a:latin typeface="Arial" panose="020B0604020202020204" pitchFamily="34" charset="0"/>
                <a:cs typeface="Arial" panose="020B0604020202020204" pitchFamily="34" charset="0"/>
              </a:rPr>
              <a:t>）</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lvl="0"/>
            <a:r>
              <a:rPr lang="en-US" altLang="zh-CN" sz="2000" dirty="0"/>
              <a:t> </a:t>
            </a:r>
            <a:r>
              <a:rPr lang="en-US" altLang="zh-CN" sz="2000" dirty="0" smtClean="0"/>
              <a:t>This </a:t>
            </a:r>
            <a:r>
              <a:rPr lang="en-US" altLang="zh-CN" sz="2000" dirty="0"/>
              <a:t>must be called if and only if echo processing is enabled.</a:t>
            </a:r>
          </a:p>
          <a:p>
            <a:pPr lvl="0"/>
            <a:r>
              <a:rPr lang="en-US" altLang="zh-CN" sz="2000" dirty="0" smtClean="0"/>
              <a:t>  Sets the |delay| in </a:t>
            </a:r>
            <a:r>
              <a:rPr lang="en-US" altLang="zh-CN" sz="2000" dirty="0" err="1" smtClean="0"/>
              <a:t>ms</a:t>
            </a:r>
            <a:r>
              <a:rPr lang="en-US" altLang="zh-CN" sz="2000" dirty="0" smtClean="0"/>
              <a:t> between </a:t>
            </a:r>
            <a:r>
              <a:rPr lang="en-US" altLang="zh-CN" sz="2000" dirty="0" err="1" smtClean="0"/>
              <a:t>AnalyzeReverseStream</a:t>
            </a:r>
            <a:r>
              <a:rPr lang="en-US" altLang="zh-CN" sz="2000" dirty="0" smtClean="0"/>
              <a:t>() receiving a far-end</a:t>
            </a:r>
          </a:p>
          <a:p>
            <a:pPr lvl="0"/>
            <a:r>
              <a:rPr lang="en-US" altLang="zh-CN" sz="2000" dirty="0" smtClean="0"/>
              <a:t>frame </a:t>
            </a:r>
            <a:r>
              <a:rPr lang="en-US" altLang="zh-CN" sz="2000" dirty="0"/>
              <a:t>and </a:t>
            </a:r>
            <a:r>
              <a:rPr lang="en-US" altLang="zh-CN" sz="2000" dirty="0" err="1"/>
              <a:t>ProcessStream</a:t>
            </a:r>
            <a:r>
              <a:rPr lang="en-US" altLang="zh-CN" sz="2000" dirty="0"/>
              <a:t>() receiving a near-end frame containing the</a:t>
            </a:r>
          </a:p>
          <a:p>
            <a:pPr lvl="0"/>
            <a:r>
              <a:rPr lang="en-US" altLang="zh-CN" sz="2000" dirty="0" smtClean="0"/>
              <a:t>corresponding </a:t>
            </a:r>
            <a:r>
              <a:rPr lang="en-US" altLang="zh-CN" sz="2000" dirty="0"/>
              <a:t>echo. On the client-side this can be expressed </a:t>
            </a:r>
            <a:r>
              <a:rPr lang="en-US" altLang="zh-CN" sz="2000" dirty="0" smtClean="0"/>
              <a:t>as</a:t>
            </a:r>
          </a:p>
          <a:p>
            <a:pPr lvl="0"/>
            <a:endParaRPr lang="en-US" altLang="zh-CN" sz="2000" dirty="0"/>
          </a:p>
          <a:p>
            <a:pPr lvl="0"/>
            <a:r>
              <a:rPr lang="en-US" altLang="zh-CN" sz="2000" dirty="0" smtClean="0"/>
              <a:t>	delay </a:t>
            </a:r>
            <a:r>
              <a:rPr lang="en-US" altLang="zh-CN" sz="2000" dirty="0"/>
              <a:t>= (</a:t>
            </a:r>
            <a:r>
              <a:rPr lang="en-US" altLang="zh-CN" sz="2000" dirty="0" err="1"/>
              <a:t>t_render</a:t>
            </a:r>
            <a:r>
              <a:rPr lang="en-US" altLang="zh-CN" sz="2000" dirty="0"/>
              <a:t> - </a:t>
            </a:r>
            <a:r>
              <a:rPr lang="en-US" altLang="zh-CN" sz="2000" dirty="0" err="1"/>
              <a:t>t_analyze</a:t>
            </a:r>
            <a:r>
              <a:rPr lang="en-US" altLang="zh-CN" sz="2000" dirty="0"/>
              <a:t>) + (</a:t>
            </a:r>
            <a:r>
              <a:rPr lang="en-US" altLang="zh-CN" sz="2000" dirty="0" err="1"/>
              <a:t>t_process</a:t>
            </a:r>
            <a:r>
              <a:rPr lang="en-US" altLang="zh-CN" sz="2000" dirty="0"/>
              <a:t> - </a:t>
            </a:r>
            <a:r>
              <a:rPr lang="en-US" altLang="zh-CN" sz="2000" dirty="0" err="1"/>
              <a:t>t_capture</a:t>
            </a:r>
            <a:r>
              <a:rPr lang="en-US" altLang="zh-CN" sz="2000" dirty="0" smtClean="0"/>
              <a:t>)</a:t>
            </a:r>
          </a:p>
          <a:p>
            <a:pPr lvl="0"/>
            <a:endParaRPr lang="en-US" altLang="zh-CN" sz="2000" dirty="0"/>
          </a:p>
          <a:p>
            <a:pPr lvl="0"/>
            <a:r>
              <a:rPr lang="en-US" altLang="zh-CN" sz="2000" dirty="0" smtClean="0"/>
              <a:t>- </a:t>
            </a:r>
            <a:r>
              <a:rPr lang="en-US" altLang="zh-CN" sz="2000" dirty="0" err="1" smtClean="0"/>
              <a:t>t_analyze</a:t>
            </a:r>
            <a:r>
              <a:rPr lang="en-US" altLang="zh-CN" sz="2000" dirty="0" smtClean="0"/>
              <a:t> </a:t>
            </a:r>
            <a:r>
              <a:rPr lang="en-US" altLang="zh-CN" sz="2000" dirty="0"/>
              <a:t>is the time a frame is passed to </a:t>
            </a:r>
            <a:r>
              <a:rPr lang="en-US" altLang="zh-CN" sz="2000" dirty="0" err="1"/>
              <a:t>AnalyzeReverseStream</a:t>
            </a:r>
            <a:r>
              <a:rPr lang="en-US" altLang="zh-CN" sz="2000" dirty="0"/>
              <a:t>() </a:t>
            </a:r>
            <a:endParaRPr lang="en-US" altLang="zh-CN" sz="2000" dirty="0" smtClean="0"/>
          </a:p>
          <a:p>
            <a:pPr marL="342900" lvl="0" indent="-342900">
              <a:buFontTx/>
              <a:buChar char="-"/>
            </a:pPr>
            <a:endParaRPr lang="en-US" altLang="zh-CN" sz="2000" dirty="0" smtClean="0"/>
          </a:p>
          <a:p>
            <a:pPr lvl="0"/>
            <a:r>
              <a:rPr lang="en-US" altLang="zh-CN" sz="2000" dirty="0" smtClean="0"/>
              <a:t>- </a:t>
            </a:r>
            <a:r>
              <a:rPr lang="en-US" altLang="zh-CN" sz="2000" dirty="0" err="1" smtClean="0"/>
              <a:t>t_render</a:t>
            </a:r>
            <a:r>
              <a:rPr lang="en-US" altLang="zh-CN" sz="2000" dirty="0" smtClean="0"/>
              <a:t> is the time the first sample of the same frame is rendered by</a:t>
            </a:r>
          </a:p>
          <a:p>
            <a:pPr lvl="0"/>
            <a:r>
              <a:rPr lang="en-US" altLang="zh-CN" sz="2000" dirty="0" smtClean="0"/>
              <a:t>  </a:t>
            </a:r>
            <a:r>
              <a:rPr lang="en-US" altLang="zh-CN" sz="2000" dirty="0" smtClean="0"/>
              <a:t>the </a:t>
            </a:r>
            <a:r>
              <a:rPr lang="en-US" altLang="zh-CN" sz="2000" dirty="0"/>
              <a:t>audio hardware</a:t>
            </a:r>
            <a:r>
              <a:rPr lang="en-US" altLang="zh-CN" sz="2000" dirty="0" smtClean="0"/>
              <a:t>.</a:t>
            </a:r>
          </a:p>
          <a:p>
            <a:pPr lvl="0"/>
            <a:endParaRPr lang="en-US" altLang="zh-CN" sz="2000" dirty="0"/>
          </a:p>
          <a:p>
            <a:pPr lvl="0"/>
            <a:r>
              <a:rPr lang="en-US" altLang="zh-CN" sz="2000" dirty="0" smtClean="0"/>
              <a:t>- </a:t>
            </a:r>
            <a:r>
              <a:rPr lang="en-US" altLang="zh-CN" sz="2000" dirty="0" err="1"/>
              <a:t>t_capture</a:t>
            </a:r>
            <a:r>
              <a:rPr lang="en-US" altLang="zh-CN" sz="2000" dirty="0"/>
              <a:t> is the time the first sample of a frame is captured by the</a:t>
            </a:r>
          </a:p>
          <a:p>
            <a:pPr lvl="0"/>
            <a:r>
              <a:rPr lang="en-US" altLang="zh-CN" sz="2000" dirty="0"/>
              <a:t> </a:t>
            </a:r>
            <a:r>
              <a:rPr lang="en-US" altLang="zh-CN" sz="2000" dirty="0" smtClean="0"/>
              <a:t> audio </a:t>
            </a:r>
            <a:r>
              <a:rPr lang="en-US" altLang="zh-CN" sz="2000" dirty="0" smtClean="0"/>
              <a:t>hardware.</a:t>
            </a:r>
          </a:p>
          <a:p>
            <a:pPr lvl="0"/>
            <a:endParaRPr lang="en-US" altLang="zh-CN" sz="2000" dirty="0" smtClean="0"/>
          </a:p>
          <a:p>
            <a:pPr lvl="0"/>
            <a:r>
              <a:rPr lang="en-US" altLang="zh-CN" sz="2000" dirty="0"/>
              <a:t>- </a:t>
            </a:r>
            <a:r>
              <a:rPr lang="en-US" altLang="zh-CN" sz="2000" dirty="0" err="1"/>
              <a:t>t_process</a:t>
            </a:r>
            <a:r>
              <a:rPr lang="en-US" altLang="zh-CN" sz="2000" dirty="0"/>
              <a:t> </a:t>
            </a:r>
            <a:r>
              <a:rPr lang="en-US" altLang="zh-CN" sz="2000" dirty="0"/>
              <a:t>is the time the same frame is passed </a:t>
            </a:r>
            <a:r>
              <a:rPr lang="en-US" altLang="zh-CN" sz="2000" dirty="0" smtClean="0"/>
              <a:t>to  </a:t>
            </a:r>
            <a:r>
              <a:rPr lang="en-US" altLang="zh-CN" sz="2000" dirty="0" err="1" smtClean="0"/>
              <a:t>ProcessStream</a:t>
            </a:r>
            <a:r>
              <a:rPr lang="en-US" altLang="zh-CN" sz="2000" dirty="0" smtClean="0"/>
              <a:t>().</a:t>
            </a:r>
            <a:endParaRPr lang="en-US" altLang="zh-CN" sz="2000" dirty="0" smtClean="0"/>
          </a:p>
        </p:txBody>
      </p:sp>
    </p:spTree>
    <p:extLst>
      <p:ext uri="{BB962C8B-B14F-4D97-AF65-F5344CB8AC3E}">
        <p14:creationId xmlns:p14="http://schemas.microsoft.com/office/powerpoint/2010/main" val="1323285969"/>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a:latin typeface="Arial" panose="020B0604020202020204" pitchFamily="34" charset="0"/>
                <a:cs typeface="Arial" panose="020B0604020202020204" pitchFamily="34" charset="0"/>
              </a:rPr>
              <a:t>关于</a:t>
            </a:r>
            <a:r>
              <a:rPr kumimoji="1" lang="en-US" altLang="zh-CN" b="0" dirty="0" err="1">
                <a:latin typeface="Arial" panose="020B0604020202020204" pitchFamily="34" charset="0"/>
                <a:cs typeface="Arial" panose="020B0604020202020204" pitchFamily="34" charset="0"/>
              </a:rPr>
              <a:t>stream_delay</a:t>
            </a:r>
            <a:r>
              <a:rPr kumimoji="1" lang="zh-CN" altLang="en-US" b="0" dirty="0">
                <a:latin typeface="Arial" panose="020B0604020202020204" pitchFamily="34" charset="0"/>
                <a:cs typeface="Arial" panose="020B0604020202020204" pitchFamily="34" charset="0"/>
              </a:rPr>
              <a:t>的说明</a:t>
            </a:r>
            <a:r>
              <a:rPr kumimoji="1" lang="zh-CN" altLang="en-US" b="0" dirty="0" smtClean="0">
                <a:latin typeface="Arial" panose="020B0604020202020204" pitchFamily="34" charset="0"/>
                <a:cs typeface="Arial" panose="020B0604020202020204" pitchFamily="34" charset="0"/>
              </a:rPr>
              <a:t>（</a:t>
            </a:r>
            <a:r>
              <a:rPr kumimoji="1" lang="en-US" altLang="zh-CN" b="0" dirty="0" smtClean="0">
                <a:latin typeface="Arial" panose="020B0604020202020204" pitchFamily="34" charset="0"/>
                <a:cs typeface="Arial" panose="020B0604020202020204" pitchFamily="34" charset="0"/>
              </a:rPr>
              <a:t>2</a:t>
            </a:r>
            <a:r>
              <a:rPr kumimoji="1" lang="zh-CN" altLang="en-US" b="0" dirty="0" smtClean="0">
                <a:latin typeface="Arial" panose="020B0604020202020204" pitchFamily="34" charset="0"/>
                <a:cs typeface="Arial" panose="020B0604020202020204" pitchFamily="34" charset="0"/>
              </a:rPr>
              <a:t>）</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r>
              <a:rPr lang="zh-CN" altLang="en-US" sz="2000" dirty="0" smtClean="0"/>
              <a:t>实现声学回声消除时，需要参考远端语音信号，估计近端回声。</a:t>
            </a: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r>
              <a:rPr lang="zh-CN" altLang="en-US" sz="2000" dirty="0" smtClean="0"/>
              <a:t>需要从近端</a:t>
            </a:r>
            <a:r>
              <a:rPr lang="en-US" altLang="zh-CN" sz="2000" dirty="0" smtClean="0"/>
              <a:t>mic</a:t>
            </a:r>
            <a:r>
              <a:rPr lang="zh-CN" altLang="en-US" sz="2000" dirty="0" smtClean="0"/>
              <a:t>拾取的语音（语音信号</a:t>
            </a:r>
            <a:r>
              <a:rPr lang="en-US" altLang="zh-CN" sz="2000" dirty="0" smtClean="0"/>
              <a:t>+</a:t>
            </a:r>
            <a:r>
              <a:rPr lang="zh-CN" altLang="en-US" sz="2000" dirty="0" smtClean="0"/>
              <a:t>回声信号等）中减去回声信号，</a:t>
            </a:r>
            <a:endParaRPr lang="en-US" altLang="zh-CN" sz="2000" dirty="0" smtClean="0"/>
          </a:p>
          <a:p>
            <a:pPr lvl="0"/>
            <a:r>
              <a:rPr lang="zh-CN" altLang="en-US" sz="2000" dirty="0" smtClean="0"/>
              <a:t>     那么就需要对齐“近端</a:t>
            </a:r>
            <a:r>
              <a:rPr lang="en-US" altLang="zh-CN" sz="2000" dirty="0" smtClean="0"/>
              <a:t>mic</a:t>
            </a:r>
            <a:r>
              <a:rPr lang="zh-CN" altLang="en-US" sz="2000" dirty="0" smtClean="0"/>
              <a:t>的语音信号”与“远端发送给</a:t>
            </a:r>
            <a:r>
              <a:rPr lang="en-US" altLang="zh-CN" sz="2000" dirty="0" smtClean="0"/>
              <a:t>speaker</a:t>
            </a:r>
            <a:r>
              <a:rPr lang="zh-CN" altLang="en-US" sz="2000" dirty="0" smtClean="0"/>
              <a:t>播放的</a:t>
            </a:r>
            <a:endParaRPr lang="en-US" altLang="zh-CN" sz="2000" dirty="0" smtClean="0"/>
          </a:p>
          <a:p>
            <a:pPr lvl="0"/>
            <a:r>
              <a:rPr lang="en-US" altLang="zh-CN" sz="2000" dirty="0"/>
              <a:t> </a:t>
            </a:r>
            <a:r>
              <a:rPr lang="en-US" altLang="zh-CN" sz="2000" dirty="0" smtClean="0"/>
              <a:t>    </a:t>
            </a:r>
            <a:r>
              <a:rPr lang="zh-CN" altLang="en-US" sz="2000" dirty="0" smtClean="0"/>
              <a:t>语音信号”，以便后续查找。</a:t>
            </a:r>
            <a:endParaRPr lang="en-US" altLang="zh-CN" sz="2000" dirty="0" smtClean="0"/>
          </a:p>
          <a:p>
            <a:pPr lvl="0"/>
            <a:endParaRPr lang="en-US" altLang="zh-CN" sz="2000" dirty="0" smtClean="0"/>
          </a:p>
          <a:p>
            <a:pPr lvl="0"/>
            <a:endParaRPr lang="en-US" altLang="zh-CN" sz="2000" dirty="0" smtClean="0"/>
          </a:p>
          <a:p>
            <a:pPr marL="342900" lvl="0" indent="-342900">
              <a:buFont typeface="Wingdings" panose="05000000000000000000" pitchFamily="2" charset="2"/>
              <a:buChar char="Ø"/>
            </a:pPr>
            <a:r>
              <a:rPr lang="en-US" altLang="zh-CN" sz="2000" dirty="0" err="1" smtClean="0"/>
              <a:t>stream_delay</a:t>
            </a:r>
            <a:r>
              <a:rPr lang="zh-CN" altLang="en-US" sz="2000" dirty="0" smtClean="0"/>
              <a:t>就是 “时间差 </a:t>
            </a:r>
            <a:r>
              <a:rPr lang="en-US" altLang="zh-CN" sz="2000" dirty="0" smtClean="0"/>
              <a:t>= </a:t>
            </a:r>
            <a:r>
              <a:rPr lang="zh-CN" altLang="en-US" sz="2000" dirty="0" smtClean="0"/>
              <a:t>接收</a:t>
            </a:r>
            <a:r>
              <a:rPr lang="zh-CN" altLang="en-US" sz="2000" dirty="0"/>
              <a:t>到第一个近端</a:t>
            </a:r>
            <a:r>
              <a:rPr lang="en-US" altLang="zh-CN" sz="2000" dirty="0"/>
              <a:t>mic</a:t>
            </a:r>
            <a:r>
              <a:rPr lang="zh-CN" altLang="en-US" sz="2000" dirty="0"/>
              <a:t>语音样本的</a:t>
            </a:r>
            <a:r>
              <a:rPr lang="zh-CN" altLang="en-US" sz="2000" dirty="0" smtClean="0"/>
              <a:t>代码执行时刻   </a:t>
            </a:r>
            <a:r>
              <a:rPr lang="en-US" altLang="zh-CN" sz="2000" dirty="0" smtClean="0"/>
              <a:t>- </a:t>
            </a:r>
            <a:r>
              <a:rPr lang="zh-CN" altLang="en-US" sz="2000" dirty="0" smtClean="0"/>
              <a:t>  接收到第一个远端语音样本的代码执行时刻”</a:t>
            </a:r>
            <a:endParaRPr lang="en-US" altLang="zh-CN" sz="2000" dirty="0" smtClean="0"/>
          </a:p>
          <a:p>
            <a:pPr marL="342900" lvl="0" indent="-342900">
              <a:buFont typeface="Wingdings" panose="05000000000000000000" pitchFamily="2" charset="2"/>
              <a:buChar char="Ø"/>
            </a:pPr>
            <a:endParaRPr lang="en-US" altLang="zh-CN" sz="2000" dirty="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a:p>
          <a:p>
            <a:pPr marL="342900" lvl="0" indent="-342900">
              <a:buFont typeface="Wingdings" panose="05000000000000000000" pitchFamily="2" charset="2"/>
              <a:buChar char="Ø"/>
            </a:pPr>
            <a:endParaRPr lang="en-US" altLang="zh-CN" sz="2000" dirty="0"/>
          </a:p>
        </p:txBody>
      </p:sp>
    </p:spTree>
    <p:extLst>
      <p:ext uri="{BB962C8B-B14F-4D97-AF65-F5344CB8AC3E}">
        <p14:creationId xmlns:p14="http://schemas.microsoft.com/office/powerpoint/2010/main" val="2343533844"/>
      </p:ext>
    </p:extLst>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59080668"/>
              </p:ext>
            </p:extLst>
          </p:nvPr>
        </p:nvGraphicFramePr>
        <p:xfrm>
          <a:off x="876301" y="49530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1380553"/>
      </p:ext>
    </p:extLst>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zh-CN" altLang="en-US" b="0" dirty="0" smtClean="0">
                <a:latin typeface="Arial" panose="020B0604020202020204" pitchFamily="34" charset="0"/>
                <a:cs typeface="Arial" panose="020B0604020202020204" pitchFamily="34" charset="0"/>
              </a:rPr>
              <a:t>测试程序使用说明</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4" name="矩形 3"/>
          <p:cNvSpPr/>
          <p:nvPr/>
        </p:nvSpPr>
        <p:spPr>
          <a:xfrm>
            <a:off x="178068" y="1053507"/>
            <a:ext cx="8840804" cy="5090117"/>
          </a:xfrm>
          <a:prstGeom prst="rect">
            <a:avLst/>
          </a:prstGeom>
        </p:spPr>
        <p:txBody>
          <a:bodyPr/>
          <a:lstStyle/>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r>
              <a:rPr lang="zh-CN" altLang="en-US" sz="2000" dirty="0" smtClean="0"/>
              <a:t>输入</a:t>
            </a:r>
            <a:r>
              <a:rPr lang="en-US" altLang="zh-CN" sz="2000" dirty="0" smtClean="0"/>
              <a:t>./</a:t>
            </a:r>
            <a:r>
              <a:rPr lang="en-US" altLang="zh-CN" sz="2000" dirty="0" err="1" smtClean="0"/>
              <a:t>audio_test_main</a:t>
            </a:r>
            <a:r>
              <a:rPr lang="zh-CN" altLang="en-US" sz="2000" dirty="0"/>
              <a:t> </a:t>
            </a:r>
            <a:r>
              <a:rPr lang="zh-CN" altLang="en-US" sz="2000" dirty="0" smtClean="0"/>
              <a:t>或者 </a:t>
            </a:r>
            <a:r>
              <a:rPr lang="en-US" altLang="zh-CN" sz="2000" dirty="0" smtClean="0"/>
              <a:t>./</a:t>
            </a:r>
            <a:r>
              <a:rPr lang="en-US" altLang="zh-CN" sz="2000" dirty="0" err="1" smtClean="0"/>
              <a:t>audio_test_main</a:t>
            </a:r>
            <a:r>
              <a:rPr lang="en-US" altLang="zh-CN" sz="2000" dirty="0" smtClean="0"/>
              <a:t> –h </a:t>
            </a:r>
            <a:r>
              <a:rPr lang="zh-CN" altLang="en-US" sz="2000" dirty="0" smtClean="0"/>
              <a:t>获得程序使用提示：</a:t>
            </a:r>
            <a:endParaRPr lang="en-US" altLang="zh-CN" sz="2000" dirty="0" smtClean="0"/>
          </a:p>
          <a:p>
            <a:pPr marL="342900" lvl="0" indent="-342900">
              <a:buFont typeface="Wingdings" panose="05000000000000000000" pitchFamily="2" charset="2"/>
              <a:buChar char="Ø"/>
            </a:pPr>
            <a:endParaRPr lang="en-US" altLang="zh-CN" sz="2000" dirty="0" smtClean="0"/>
          </a:p>
          <a:p>
            <a:pPr marL="342900" lvl="0" indent="-342900">
              <a:buFont typeface="Wingdings" panose="05000000000000000000" pitchFamily="2" charset="2"/>
              <a:buChar char="Ø"/>
            </a:pPr>
            <a:endParaRPr lang="en-US" altLang="zh-CN" sz="2000" dirty="0" smtClean="0"/>
          </a:p>
          <a:p>
            <a:pPr lvl="0"/>
            <a:endParaRPr lang="en-US" altLang="zh-CN" sz="2000" dirty="0"/>
          </a:p>
          <a:p>
            <a:pPr marL="342900" lvl="0" indent="-342900">
              <a:buFont typeface="Wingdings" panose="05000000000000000000" pitchFamily="2" charset="2"/>
              <a:buChar char="Ø"/>
            </a:pPr>
            <a:r>
              <a:rPr lang="zh-CN" altLang="en-US" sz="2000" dirty="0" smtClean="0"/>
              <a:t>说明如下：</a:t>
            </a:r>
            <a:endParaRPr lang="en-US" altLang="zh-CN" sz="2000" dirty="0" smtClean="0"/>
          </a:p>
          <a:p>
            <a:pPr marL="342900" lvl="0" indent="-342900">
              <a:buFont typeface="Wingdings" panose="05000000000000000000" pitchFamily="2" charset="2"/>
              <a:buChar char="Ø"/>
            </a:pPr>
            <a:r>
              <a:rPr lang="en-US" altLang="zh-CN" sz="2000" dirty="0" smtClean="0"/>
              <a:t>-</a:t>
            </a:r>
            <a:r>
              <a:rPr lang="en-US" altLang="zh-CN" sz="2000" dirty="0" err="1" smtClean="0"/>
              <a:t>anc</a:t>
            </a:r>
            <a:r>
              <a:rPr lang="zh-CN" altLang="en-US" sz="2000" dirty="0" smtClean="0"/>
              <a:t>：</a:t>
            </a:r>
            <a:r>
              <a:rPr lang="en-US" altLang="zh-CN" sz="2000" dirty="0" smtClean="0"/>
              <a:t>auto noise control</a:t>
            </a:r>
            <a:r>
              <a:rPr lang="zh-CN" altLang="en-US" sz="2000" dirty="0" smtClean="0"/>
              <a:t>，对应着</a:t>
            </a:r>
            <a:r>
              <a:rPr lang="en-US" altLang="zh-CN" sz="2000" dirty="0" smtClean="0"/>
              <a:t>noise suppression</a:t>
            </a:r>
            <a:r>
              <a:rPr lang="zh-CN" altLang="en-US" sz="2000" dirty="0" smtClean="0"/>
              <a:t>功能。</a:t>
            </a:r>
            <a:endParaRPr lang="en-US" altLang="zh-CN" sz="2000" dirty="0" smtClean="0"/>
          </a:p>
          <a:p>
            <a:pPr marL="342900" lvl="0" indent="-342900">
              <a:buFont typeface="Wingdings" panose="05000000000000000000" pitchFamily="2" charset="2"/>
              <a:buChar char="Ø"/>
            </a:pPr>
            <a:r>
              <a:rPr lang="en-US" altLang="zh-CN" sz="2000" dirty="0" smtClean="0"/>
              <a:t>-</a:t>
            </a:r>
            <a:r>
              <a:rPr lang="en-US" altLang="zh-CN" sz="2000" dirty="0" err="1" smtClean="0"/>
              <a:t>aec</a:t>
            </a:r>
            <a:r>
              <a:rPr lang="zh-CN" altLang="en-US" sz="2000" dirty="0" smtClean="0"/>
              <a:t>：</a:t>
            </a:r>
            <a:r>
              <a:rPr lang="en-US" altLang="zh-CN" sz="2000" dirty="0" smtClean="0"/>
              <a:t>auto echo  control</a:t>
            </a:r>
            <a:r>
              <a:rPr lang="zh-CN" altLang="en-US" sz="2000" dirty="0" smtClean="0"/>
              <a:t>，对应着</a:t>
            </a:r>
            <a:r>
              <a:rPr lang="en-US" altLang="zh-CN" sz="2000" dirty="0" smtClean="0"/>
              <a:t>acoustic echo cancellation</a:t>
            </a:r>
            <a:r>
              <a:rPr lang="zh-CN" altLang="en-US" sz="2000" dirty="0" smtClean="0"/>
              <a:t>功能。</a:t>
            </a:r>
            <a:endParaRPr lang="en-US" altLang="zh-CN" sz="2000" dirty="0" smtClean="0"/>
          </a:p>
          <a:p>
            <a:pPr marL="342900" lvl="0" indent="-342900">
              <a:buFont typeface="Wingdings" panose="05000000000000000000" pitchFamily="2" charset="2"/>
              <a:buChar char="Ø"/>
            </a:pPr>
            <a:r>
              <a:rPr lang="en-US" altLang="zh-CN" sz="2000" dirty="0" err="1" smtClean="0"/>
              <a:t>delay_ms</a:t>
            </a:r>
            <a:r>
              <a:rPr lang="en-US" altLang="zh-CN" sz="2000" dirty="0" smtClean="0"/>
              <a:t> </a:t>
            </a:r>
            <a:r>
              <a:rPr lang="zh-CN" altLang="en-US" sz="2000" dirty="0" smtClean="0"/>
              <a:t>：</a:t>
            </a:r>
            <a:r>
              <a:rPr lang="en-US" altLang="zh-CN" sz="2000" dirty="0" err="1" smtClean="0"/>
              <a:t>stream_delay</a:t>
            </a:r>
            <a:r>
              <a:rPr lang="zh-CN" altLang="en-US" sz="2000" dirty="0" smtClean="0"/>
              <a:t>时间，以毫秒为单位，当前用代码中的固定值。</a:t>
            </a:r>
            <a:endParaRPr lang="en-US" altLang="zh-CN" sz="2000" dirty="0" smtClean="0"/>
          </a:p>
          <a:p>
            <a:pPr marL="342900" lvl="0" indent="-342900">
              <a:buFont typeface="Wingdings" panose="05000000000000000000" pitchFamily="2" charset="2"/>
              <a:buChar char="Ø"/>
            </a:pPr>
            <a:r>
              <a:rPr lang="en-US" altLang="zh-CN" sz="2000" dirty="0" err="1" smtClean="0"/>
              <a:t>echo_in.raw</a:t>
            </a:r>
            <a:r>
              <a:rPr lang="zh-CN" altLang="en-US" sz="2000" dirty="0" smtClean="0"/>
              <a:t>：使用回声消除功能时，需要指定的远端参考语音文件。</a:t>
            </a:r>
            <a:endParaRPr lang="en-US" altLang="zh-CN" sz="2000" dirty="0"/>
          </a:p>
          <a:p>
            <a:pPr marL="342900" lvl="0" indent="-342900">
              <a:buFont typeface="Wingdings" panose="05000000000000000000" pitchFamily="2" charset="2"/>
              <a:buChar char="Ø"/>
            </a:pPr>
            <a:endParaRPr lang="en-US" altLang="zh-CN" sz="2000" dirty="0"/>
          </a:p>
        </p:txBody>
      </p:sp>
      <p:pic>
        <p:nvPicPr>
          <p:cNvPr id="6" name="图片 5"/>
          <p:cNvPicPr>
            <a:picLocks noChangeAspect="1"/>
          </p:cNvPicPr>
          <p:nvPr/>
        </p:nvPicPr>
        <p:blipFill>
          <a:blip r:embed="rId3"/>
          <a:stretch>
            <a:fillRect/>
          </a:stretch>
        </p:blipFill>
        <p:spPr>
          <a:xfrm>
            <a:off x="690562" y="2195512"/>
            <a:ext cx="7019925" cy="581025"/>
          </a:xfrm>
          <a:prstGeom prst="rect">
            <a:avLst/>
          </a:prstGeom>
        </p:spPr>
      </p:pic>
    </p:spTree>
    <p:extLst>
      <p:ext uri="{BB962C8B-B14F-4D97-AF65-F5344CB8AC3E}">
        <p14:creationId xmlns:p14="http://schemas.microsoft.com/office/powerpoint/2010/main" val="3103652050"/>
      </p:ext>
    </p:extLst>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en-US" altLang="zh-CN" b="0" dirty="0">
                <a:latin typeface="Arial" panose="020B0604020202020204" pitchFamily="34" charset="0"/>
                <a:cs typeface="Arial" panose="020B0604020202020204" pitchFamily="34" charset="0"/>
              </a:rPr>
              <a:t>noise suppression</a:t>
            </a:r>
            <a:r>
              <a:rPr kumimoji="1" lang="zh-CN" altLang="en-US" b="0" dirty="0" smtClean="0">
                <a:latin typeface="Arial" panose="020B0604020202020204" pitchFamily="34" charset="0"/>
                <a:cs typeface="Arial" panose="020B0604020202020204" pitchFamily="34" charset="0"/>
              </a:rPr>
              <a:t>功能测试</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pic>
        <p:nvPicPr>
          <p:cNvPr id="5" name="图片 4"/>
          <p:cNvPicPr>
            <a:picLocks noChangeAspect="1"/>
          </p:cNvPicPr>
          <p:nvPr/>
        </p:nvPicPr>
        <p:blipFill>
          <a:blip r:embed="rId7"/>
          <a:stretch>
            <a:fillRect/>
          </a:stretch>
        </p:blipFill>
        <p:spPr>
          <a:xfrm>
            <a:off x="771525" y="1414462"/>
            <a:ext cx="7143750" cy="333375"/>
          </a:xfrm>
          <a:prstGeom prst="rect">
            <a:avLst/>
          </a:prstGeom>
        </p:spPr>
      </p:pic>
      <p:pic>
        <p:nvPicPr>
          <p:cNvPr id="7" name="图片 6"/>
          <p:cNvPicPr>
            <a:picLocks noChangeAspect="1"/>
          </p:cNvPicPr>
          <p:nvPr/>
        </p:nvPicPr>
        <p:blipFill>
          <a:blip r:embed="rId8"/>
          <a:stretch>
            <a:fillRect/>
          </a:stretch>
        </p:blipFill>
        <p:spPr>
          <a:xfrm>
            <a:off x="232368" y="2114550"/>
            <a:ext cx="6800850" cy="3257550"/>
          </a:xfrm>
          <a:prstGeom prst="rect">
            <a:avLst/>
          </a:prstGeom>
        </p:spPr>
      </p:pic>
      <p:pic>
        <p:nvPicPr>
          <p:cNvPr id="4" name="byby_8K_1CH_16bi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extLst>
              <a:ext uri="{BEBA8EAE-BF5A-486C-A8C5-ECC9F3942E4B}">
                <a14:imgProps xmlns:a14="http://schemas.microsoft.com/office/drawing/2010/main">
                  <a14:imgLayer r:embed="rId10">
                    <a14:imgEffect>
                      <a14:artisticGlowEdges/>
                    </a14:imgEffect>
                  </a14:imgLayer>
                </a14:imgProps>
              </a:ext>
            </a:extLst>
          </a:blip>
          <a:stretch>
            <a:fillRect/>
          </a:stretch>
        </p:blipFill>
        <p:spPr>
          <a:xfrm>
            <a:off x="8258591" y="2451797"/>
            <a:ext cx="609600" cy="609600"/>
          </a:xfrm>
          <a:prstGeom prst="rect">
            <a:avLst/>
          </a:prstGeom>
        </p:spPr>
      </p:pic>
      <p:sp>
        <p:nvSpPr>
          <p:cNvPr id="6" name="文本框 5"/>
          <p:cNvSpPr txBox="1"/>
          <p:nvPr/>
        </p:nvSpPr>
        <p:spPr>
          <a:xfrm>
            <a:off x="7194619" y="2451797"/>
            <a:ext cx="713433" cy="424988"/>
          </a:xfrm>
          <a:prstGeom prst="rect">
            <a:avLst/>
          </a:prstGeom>
          <a:noFill/>
        </p:spPr>
        <p:txBody>
          <a:bodyPr wrap="square" rtlCol="0">
            <a:spAutoFit/>
          </a:bodyPr>
          <a:lstStyle/>
          <a:p>
            <a:pPr marL="0" indent="0">
              <a:lnSpc>
                <a:spcPct val="120000"/>
              </a:lnSpc>
              <a:buFont typeface="Arial"/>
              <a:buNone/>
            </a:pPr>
            <a:r>
              <a:rPr lang="zh-CN" altLang="en-US" sz="2000" dirty="0" smtClean="0">
                <a:latin typeface="+mn-lt"/>
                <a:cs typeface="Arial"/>
              </a:rPr>
              <a:t>原音</a:t>
            </a:r>
          </a:p>
        </p:txBody>
      </p:sp>
      <p:sp>
        <p:nvSpPr>
          <p:cNvPr id="11" name="文本框 10"/>
          <p:cNvSpPr txBox="1"/>
          <p:nvPr/>
        </p:nvSpPr>
        <p:spPr>
          <a:xfrm>
            <a:off x="7158560" y="3492780"/>
            <a:ext cx="974691" cy="461665"/>
          </a:xfrm>
          <a:prstGeom prst="rect">
            <a:avLst/>
          </a:prstGeom>
          <a:noFill/>
        </p:spPr>
        <p:txBody>
          <a:bodyPr wrap="square" rtlCol="0">
            <a:spAutoFit/>
          </a:bodyPr>
          <a:lstStyle/>
          <a:p>
            <a:pPr marL="0" indent="0">
              <a:lnSpc>
                <a:spcPct val="120000"/>
              </a:lnSpc>
              <a:buFont typeface="Arial"/>
              <a:buNone/>
            </a:pPr>
            <a:r>
              <a:rPr lang="en-US" altLang="zh-CN" sz="2000" dirty="0" smtClean="0">
                <a:latin typeface="+mn-lt"/>
                <a:cs typeface="Arial"/>
              </a:rPr>
              <a:t>ANC-0</a:t>
            </a:r>
          </a:p>
        </p:txBody>
      </p:sp>
      <p:sp>
        <p:nvSpPr>
          <p:cNvPr id="13" name="文本框 12"/>
          <p:cNvSpPr txBox="1"/>
          <p:nvPr/>
        </p:nvSpPr>
        <p:spPr>
          <a:xfrm>
            <a:off x="7158559" y="4565526"/>
            <a:ext cx="974691" cy="427746"/>
          </a:xfrm>
          <a:prstGeom prst="rect">
            <a:avLst/>
          </a:prstGeom>
          <a:noFill/>
        </p:spPr>
        <p:txBody>
          <a:bodyPr wrap="square" rtlCol="0">
            <a:spAutoFit/>
          </a:bodyPr>
          <a:lstStyle/>
          <a:p>
            <a:pPr marL="0" indent="0">
              <a:lnSpc>
                <a:spcPct val="120000"/>
              </a:lnSpc>
              <a:buFont typeface="Arial"/>
              <a:buNone/>
            </a:pPr>
            <a:r>
              <a:rPr lang="en-US" altLang="zh-CN" sz="2000" dirty="0" smtClean="0">
                <a:cs typeface="Arial"/>
              </a:rPr>
              <a:t>ANC-2</a:t>
            </a:r>
            <a:endParaRPr lang="zh-CN" altLang="en-US" sz="2000" dirty="0" smtClean="0">
              <a:latin typeface="+mn-lt"/>
              <a:cs typeface="Arial"/>
            </a:endParaRPr>
          </a:p>
        </p:txBody>
      </p:sp>
      <p:pic>
        <p:nvPicPr>
          <p:cNvPr id="14" name="anc-0-byby_8k_1CH_16bi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extLst>
              <a:ext uri="{BEBA8EAE-BF5A-486C-A8C5-ECC9F3942E4B}">
                <a14:imgProps xmlns:a14="http://schemas.microsoft.com/office/drawing/2010/main">
                  <a14:imgLayer r:embed="rId10">
                    <a14:imgEffect>
                      <a14:artisticGlowEdges/>
                    </a14:imgEffect>
                  </a14:imgLayer>
                </a14:imgProps>
              </a:ext>
            </a:extLst>
          </a:blip>
          <a:stretch>
            <a:fillRect/>
          </a:stretch>
        </p:blipFill>
        <p:spPr>
          <a:xfrm>
            <a:off x="8258591" y="3418812"/>
            <a:ext cx="609600" cy="609600"/>
          </a:xfrm>
          <a:prstGeom prst="rect">
            <a:avLst/>
          </a:prstGeom>
        </p:spPr>
      </p:pic>
      <p:pic>
        <p:nvPicPr>
          <p:cNvPr id="15" name="anc-2-byby_8k_1CH_16bi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extLst>
              <a:ext uri="{BEBA8EAE-BF5A-486C-A8C5-ECC9F3942E4B}">
                <a14:imgProps xmlns:a14="http://schemas.microsoft.com/office/drawing/2010/main">
                  <a14:imgLayer r:embed="rId10">
                    <a14:imgEffect>
                      <a14:artisticGlowEdges/>
                    </a14:imgEffect>
                  </a14:imgLayer>
                </a14:imgProps>
              </a:ext>
            </a:extLst>
          </a:blip>
          <a:stretch>
            <a:fillRect/>
          </a:stretch>
        </p:blipFill>
        <p:spPr>
          <a:xfrm>
            <a:off x="8258591" y="4532476"/>
            <a:ext cx="609600" cy="609600"/>
          </a:xfrm>
          <a:prstGeom prst="rect">
            <a:avLst/>
          </a:prstGeom>
        </p:spPr>
      </p:pic>
    </p:spTree>
    <p:extLst>
      <p:ext uri="{BB962C8B-B14F-4D97-AF65-F5344CB8AC3E}">
        <p14:creationId xmlns:p14="http://schemas.microsoft.com/office/powerpoint/2010/main" val="2156605498"/>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9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9999" fill="hold"/>
                                        <p:tgtEl>
                                          <p:spTgt spid="14"/>
                                        </p:tgtEl>
                                      </p:cBhvr>
                                    </p:cmd>
                                  </p:childTnLst>
                                </p:cTn>
                              </p:par>
                            </p:childTnLst>
                          </p:cTn>
                        </p:par>
                      </p:childTnLst>
                    </p:cTn>
                  </p:par>
                </p:childTnLst>
              </p:cTn>
              <p:nextCondLst>
                <p:cond evt="onClick" delay="0">
                  <p:tgtEl>
                    <p:spTgt spid="14"/>
                  </p:tgtEl>
                </p:cond>
              </p:nextCondLst>
            </p:seq>
            <p:audio>
              <p:cMediaNode vol="80000">
                <p:cTn id="13" fill="hold" display="0">
                  <p:stCondLst>
                    <p:cond delay="indefinite"/>
                  </p:stCondLst>
                  <p:endCondLst>
                    <p:cond evt="onStopAudio" delay="0">
                      <p:tgtEl>
                        <p:sldTgt/>
                      </p:tgtEl>
                    </p:cond>
                  </p:endCondLst>
                </p:cTn>
                <p:tgtEl>
                  <p:spTgt spid="14"/>
                </p:tgtEl>
              </p:cMediaNode>
            </p:audio>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9999" fill="hold"/>
                                        <p:tgtEl>
                                          <p:spTgt spid="15"/>
                                        </p:tgtEl>
                                      </p:cBhvr>
                                    </p:cmd>
                                  </p:childTnLst>
                                </p:cTn>
                              </p:par>
                            </p:childTnLst>
                          </p:cTn>
                        </p:par>
                      </p:childTnLst>
                    </p:cTn>
                  </p:par>
                </p:childTnLst>
              </p:cTn>
              <p:nextCondLst>
                <p:cond evt="onClick" delay="0">
                  <p:tgtEl>
                    <p:spTgt spid="15"/>
                  </p:tgtEl>
                </p:cond>
              </p:nextCondLst>
            </p:seq>
            <p:audio>
              <p:cMediaNode vol="80000">
                <p:cTn id="19" fill="hold" display="0">
                  <p:stCondLst>
                    <p:cond delay="indefinite"/>
                  </p:stCondLst>
                  <p:endCondLst>
                    <p:cond evt="onStopAudio" delay="0">
                      <p:tgtEl>
                        <p:sldTgt/>
                      </p:tgtEl>
                    </p:cond>
                  </p:endCondLst>
                </p:cTn>
                <p:tgtEl>
                  <p:spTgt spid="1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pic>
        <p:nvPicPr>
          <p:cNvPr id="6" name="图片 5"/>
          <p:cNvPicPr>
            <a:picLocks noChangeAspect="1"/>
          </p:cNvPicPr>
          <p:nvPr/>
        </p:nvPicPr>
        <p:blipFill>
          <a:blip r:embed="rId3"/>
          <a:stretch>
            <a:fillRect/>
          </a:stretch>
        </p:blipFill>
        <p:spPr>
          <a:xfrm>
            <a:off x="2009669" y="196959"/>
            <a:ext cx="3495990" cy="1912900"/>
          </a:xfrm>
          <a:prstGeom prst="rect">
            <a:avLst/>
          </a:prstGeom>
        </p:spPr>
      </p:pic>
      <p:pic>
        <p:nvPicPr>
          <p:cNvPr id="2" name="图片 1"/>
          <p:cNvPicPr>
            <a:picLocks noChangeAspect="1"/>
          </p:cNvPicPr>
          <p:nvPr/>
        </p:nvPicPr>
        <p:blipFill>
          <a:blip r:embed="rId4"/>
          <a:stretch>
            <a:fillRect/>
          </a:stretch>
        </p:blipFill>
        <p:spPr>
          <a:xfrm>
            <a:off x="2026160" y="2242137"/>
            <a:ext cx="3479499" cy="1896409"/>
          </a:xfrm>
          <a:prstGeom prst="rect">
            <a:avLst/>
          </a:prstGeom>
        </p:spPr>
      </p:pic>
      <p:pic>
        <p:nvPicPr>
          <p:cNvPr id="4" name="图片 3"/>
          <p:cNvPicPr>
            <a:picLocks noChangeAspect="1"/>
          </p:cNvPicPr>
          <p:nvPr/>
        </p:nvPicPr>
        <p:blipFill>
          <a:blip r:embed="rId5"/>
          <a:stretch>
            <a:fillRect/>
          </a:stretch>
        </p:blipFill>
        <p:spPr>
          <a:xfrm>
            <a:off x="2024098" y="4270824"/>
            <a:ext cx="3483622" cy="1904655"/>
          </a:xfrm>
          <a:prstGeom prst="rect">
            <a:avLst/>
          </a:prstGeom>
        </p:spPr>
      </p:pic>
      <p:sp>
        <p:nvSpPr>
          <p:cNvPr id="7" name="文本框 6"/>
          <p:cNvSpPr txBox="1"/>
          <p:nvPr/>
        </p:nvSpPr>
        <p:spPr>
          <a:xfrm>
            <a:off x="6636044" y="959100"/>
            <a:ext cx="713433" cy="424988"/>
          </a:xfrm>
          <a:prstGeom prst="rect">
            <a:avLst/>
          </a:prstGeom>
          <a:noFill/>
        </p:spPr>
        <p:txBody>
          <a:bodyPr wrap="square" rtlCol="0">
            <a:spAutoFit/>
          </a:bodyPr>
          <a:lstStyle/>
          <a:p>
            <a:pPr marL="0" indent="0">
              <a:lnSpc>
                <a:spcPct val="120000"/>
              </a:lnSpc>
              <a:buFont typeface="Arial"/>
              <a:buNone/>
            </a:pPr>
            <a:r>
              <a:rPr lang="zh-CN" altLang="en-US" sz="2000" dirty="0" smtClean="0">
                <a:latin typeface="+mn-lt"/>
                <a:cs typeface="Arial"/>
              </a:rPr>
              <a:t>原音</a:t>
            </a:r>
          </a:p>
        </p:txBody>
      </p:sp>
      <p:sp>
        <p:nvSpPr>
          <p:cNvPr id="8" name="文本框 7"/>
          <p:cNvSpPr txBox="1"/>
          <p:nvPr/>
        </p:nvSpPr>
        <p:spPr>
          <a:xfrm>
            <a:off x="6636044" y="2959508"/>
            <a:ext cx="974691" cy="461665"/>
          </a:xfrm>
          <a:prstGeom prst="rect">
            <a:avLst/>
          </a:prstGeom>
          <a:noFill/>
        </p:spPr>
        <p:txBody>
          <a:bodyPr wrap="square" rtlCol="0">
            <a:spAutoFit/>
          </a:bodyPr>
          <a:lstStyle/>
          <a:p>
            <a:pPr marL="0" indent="0">
              <a:lnSpc>
                <a:spcPct val="120000"/>
              </a:lnSpc>
              <a:buFont typeface="Arial"/>
              <a:buNone/>
            </a:pPr>
            <a:r>
              <a:rPr lang="en-US" altLang="zh-CN" sz="2000" dirty="0" smtClean="0">
                <a:latin typeface="+mn-lt"/>
                <a:cs typeface="Arial"/>
              </a:rPr>
              <a:t>ANC-0</a:t>
            </a:r>
          </a:p>
        </p:txBody>
      </p:sp>
      <p:sp>
        <p:nvSpPr>
          <p:cNvPr id="9" name="文本框 8"/>
          <p:cNvSpPr txBox="1"/>
          <p:nvPr/>
        </p:nvSpPr>
        <p:spPr>
          <a:xfrm>
            <a:off x="6636045" y="4996593"/>
            <a:ext cx="974691" cy="427746"/>
          </a:xfrm>
          <a:prstGeom prst="rect">
            <a:avLst/>
          </a:prstGeom>
          <a:noFill/>
        </p:spPr>
        <p:txBody>
          <a:bodyPr wrap="square" rtlCol="0">
            <a:spAutoFit/>
          </a:bodyPr>
          <a:lstStyle/>
          <a:p>
            <a:pPr marL="0" indent="0">
              <a:lnSpc>
                <a:spcPct val="120000"/>
              </a:lnSpc>
              <a:buFont typeface="Arial"/>
              <a:buNone/>
            </a:pPr>
            <a:r>
              <a:rPr lang="en-US" altLang="zh-CN" sz="2000" dirty="0" smtClean="0">
                <a:cs typeface="Arial"/>
              </a:rPr>
              <a:t>ANC-2</a:t>
            </a:r>
            <a:endParaRPr lang="zh-CN" altLang="en-US" sz="2000" dirty="0" smtClean="0">
              <a:latin typeface="+mn-lt"/>
              <a:cs typeface="Arial"/>
            </a:endParaRPr>
          </a:p>
        </p:txBody>
      </p:sp>
    </p:spTree>
    <p:extLst>
      <p:ext uri="{BB962C8B-B14F-4D97-AF65-F5344CB8AC3E}">
        <p14:creationId xmlns:p14="http://schemas.microsoft.com/office/powerpoint/2010/main" val="3481801809"/>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875" y="284032"/>
            <a:ext cx="8153399" cy="689010"/>
          </a:xfrm>
        </p:spPr>
        <p:txBody>
          <a:bodyPr/>
          <a:lstStyle/>
          <a:p>
            <a:pPr algn="ctr"/>
            <a:r>
              <a:rPr kumimoji="1" lang="en-US" altLang="zh-CN" b="0" dirty="0" smtClean="0">
                <a:latin typeface="Arial" panose="020B0604020202020204" pitchFamily="34" charset="0"/>
                <a:cs typeface="Arial" panose="020B0604020202020204" pitchFamily="34" charset="0"/>
              </a:rPr>
              <a:t>Echo cancellation</a:t>
            </a:r>
            <a:r>
              <a:rPr kumimoji="1" lang="zh-CN" altLang="en-US" b="0" dirty="0" smtClean="0">
                <a:latin typeface="Arial" panose="020B0604020202020204" pitchFamily="34" charset="0"/>
                <a:cs typeface="Arial" panose="020B0604020202020204" pitchFamily="34" charset="0"/>
              </a:rPr>
              <a:t>功能测试</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6" name="文本框 5"/>
          <p:cNvSpPr txBox="1"/>
          <p:nvPr/>
        </p:nvSpPr>
        <p:spPr>
          <a:xfrm>
            <a:off x="5910337" y="2170723"/>
            <a:ext cx="1466330" cy="830997"/>
          </a:xfrm>
          <a:prstGeom prst="rect">
            <a:avLst/>
          </a:prstGeom>
          <a:noFill/>
        </p:spPr>
        <p:txBody>
          <a:bodyPr wrap="square" rtlCol="0">
            <a:spAutoFit/>
          </a:bodyPr>
          <a:lstStyle/>
          <a:p>
            <a:pPr marL="0" indent="0">
              <a:lnSpc>
                <a:spcPct val="120000"/>
              </a:lnSpc>
              <a:buFont typeface="Arial"/>
              <a:buNone/>
            </a:pPr>
            <a:r>
              <a:rPr lang="en-US" altLang="zh-CN" sz="2000" dirty="0" smtClean="0">
                <a:latin typeface="+mn-lt"/>
                <a:cs typeface="Arial"/>
              </a:rPr>
              <a:t>Near-Data-Mic-in</a:t>
            </a:r>
          </a:p>
        </p:txBody>
      </p:sp>
      <p:sp>
        <p:nvSpPr>
          <p:cNvPr id="11" name="文本框 10"/>
          <p:cNvSpPr txBox="1"/>
          <p:nvPr/>
        </p:nvSpPr>
        <p:spPr>
          <a:xfrm>
            <a:off x="5910337" y="3231334"/>
            <a:ext cx="1653114" cy="797078"/>
          </a:xfrm>
          <a:prstGeom prst="rect">
            <a:avLst/>
          </a:prstGeom>
          <a:noFill/>
        </p:spPr>
        <p:txBody>
          <a:bodyPr wrap="square" rtlCol="0">
            <a:spAutoFit/>
          </a:bodyPr>
          <a:lstStyle/>
          <a:p>
            <a:pPr>
              <a:lnSpc>
                <a:spcPct val="120000"/>
              </a:lnSpc>
            </a:pPr>
            <a:r>
              <a:rPr lang="en-US" altLang="zh-CN" sz="2000" dirty="0" smtClean="0">
                <a:cs typeface="Arial"/>
              </a:rPr>
              <a:t>Far-Data-Speaker-out</a:t>
            </a:r>
            <a:endParaRPr lang="en-US" altLang="zh-CN" sz="2000" dirty="0">
              <a:cs typeface="Arial"/>
            </a:endParaRPr>
          </a:p>
        </p:txBody>
      </p:sp>
      <p:sp>
        <p:nvSpPr>
          <p:cNvPr id="13" name="文本框 12"/>
          <p:cNvSpPr txBox="1"/>
          <p:nvPr/>
        </p:nvSpPr>
        <p:spPr>
          <a:xfrm>
            <a:off x="5910336" y="4327672"/>
            <a:ext cx="1210987" cy="797078"/>
          </a:xfrm>
          <a:prstGeom prst="rect">
            <a:avLst/>
          </a:prstGeom>
          <a:noFill/>
        </p:spPr>
        <p:txBody>
          <a:bodyPr wrap="square" rtlCol="0">
            <a:spAutoFit/>
          </a:bodyPr>
          <a:lstStyle/>
          <a:p>
            <a:pPr marL="0" indent="0">
              <a:lnSpc>
                <a:spcPct val="120000"/>
              </a:lnSpc>
              <a:buFont typeface="Arial"/>
              <a:buNone/>
            </a:pPr>
            <a:r>
              <a:rPr lang="en-US" altLang="zh-CN" sz="2000" dirty="0" smtClean="0">
                <a:cs typeface="Arial"/>
              </a:rPr>
              <a:t>aec-0-mic-data</a:t>
            </a:r>
            <a:endParaRPr lang="zh-CN" altLang="en-US" sz="2000" dirty="0" smtClean="0">
              <a:latin typeface="+mn-lt"/>
              <a:cs typeface="Arial"/>
            </a:endParaRPr>
          </a:p>
        </p:txBody>
      </p:sp>
      <p:pic>
        <p:nvPicPr>
          <p:cNvPr id="8" name="图片 7"/>
          <p:cNvPicPr>
            <a:picLocks noChangeAspect="1"/>
          </p:cNvPicPr>
          <p:nvPr/>
        </p:nvPicPr>
        <p:blipFill>
          <a:blip r:embed="rId11"/>
          <a:stretch>
            <a:fillRect/>
          </a:stretch>
        </p:blipFill>
        <p:spPr>
          <a:xfrm>
            <a:off x="745252" y="1160417"/>
            <a:ext cx="7162800" cy="676275"/>
          </a:xfrm>
          <a:prstGeom prst="rect">
            <a:avLst/>
          </a:prstGeom>
        </p:spPr>
      </p:pic>
      <p:pic>
        <p:nvPicPr>
          <p:cNvPr id="9" name="图片 8"/>
          <p:cNvPicPr>
            <a:picLocks noChangeAspect="1"/>
          </p:cNvPicPr>
          <p:nvPr/>
        </p:nvPicPr>
        <p:blipFill>
          <a:blip r:embed="rId12"/>
          <a:stretch>
            <a:fillRect/>
          </a:stretch>
        </p:blipFill>
        <p:spPr>
          <a:xfrm>
            <a:off x="745252" y="2001021"/>
            <a:ext cx="4953000" cy="4191000"/>
          </a:xfrm>
          <a:prstGeom prst="rect">
            <a:avLst/>
          </a:prstGeom>
        </p:spPr>
      </p:pic>
      <p:sp>
        <p:nvSpPr>
          <p:cNvPr id="16" name="文本框 15"/>
          <p:cNvSpPr txBox="1"/>
          <p:nvPr/>
        </p:nvSpPr>
        <p:spPr>
          <a:xfrm>
            <a:off x="5910335" y="5342011"/>
            <a:ext cx="1210987" cy="797078"/>
          </a:xfrm>
          <a:prstGeom prst="rect">
            <a:avLst/>
          </a:prstGeom>
          <a:noFill/>
        </p:spPr>
        <p:txBody>
          <a:bodyPr wrap="square" rtlCol="0">
            <a:spAutoFit/>
          </a:bodyPr>
          <a:lstStyle/>
          <a:p>
            <a:pPr marL="0" indent="0">
              <a:lnSpc>
                <a:spcPct val="120000"/>
              </a:lnSpc>
              <a:buFont typeface="Arial"/>
              <a:buNone/>
            </a:pPr>
            <a:r>
              <a:rPr lang="en-US" altLang="zh-CN" sz="2000" dirty="0" smtClean="0">
                <a:cs typeface="Arial"/>
              </a:rPr>
              <a:t>aec-2-mic-data</a:t>
            </a:r>
            <a:endParaRPr lang="zh-CN" altLang="en-US" sz="2000" dirty="0" smtClean="0">
              <a:latin typeface="+mn-lt"/>
              <a:cs typeface="Arial"/>
            </a:endParaRPr>
          </a:p>
        </p:txBody>
      </p:sp>
      <p:pic>
        <p:nvPicPr>
          <p:cNvPr id="10" name="mic_in_1ch_8k_16bi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extLst>
              <a:ext uri="{BEBA8EAE-BF5A-486C-A8C5-ECC9F3942E4B}">
                <a14:imgProps xmlns:a14="http://schemas.microsoft.com/office/drawing/2010/main">
                  <a14:imgLayer r:embed="rId14">
                    <a14:imgEffect>
                      <a14:artisticGlowEdges/>
                    </a14:imgEffect>
                  </a14:imgLayer>
                </a14:imgProps>
              </a:ext>
            </a:extLst>
          </a:blip>
          <a:stretch>
            <a:fillRect/>
          </a:stretch>
        </p:blipFill>
        <p:spPr>
          <a:xfrm>
            <a:off x="7753978" y="2318471"/>
            <a:ext cx="609600" cy="609600"/>
          </a:xfrm>
          <a:prstGeom prst="rect">
            <a:avLst/>
          </a:prstGeom>
        </p:spPr>
      </p:pic>
      <p:pic>
        <p:nvPicPr>
          <p:cNvPr id="12" name="speaker_out_1ch_8k_16bit">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extLst>
              <a:ext uri="{BEBA8EAE-BF5A-486C-A8C5-ECC9F3942E4B}">
                <a14:imgProps xmlns:a14="http://schemas.microsoft.com/office/drawing/2010/main">
                  <a14:imgLayer r:embed="rId14">
                    <a14:imgEffect>
                      <a14:artisticGlowEdges/>
                    </a14:imgEffect>
                  </a14:imgLayer>
                </a14:imgProps>
              </a:ext>
            </a:extLst>
          </a:blip>
          <a:stretch>
            <a:fillRect/>
          </a:stretch>
        </p:blipFill>
        <p:spPr>
          <a:xfrm>
            <a:off x="7753978" y="3431752"/>
            <a:ext cx="609600" cy="609600"/>
          </a:xfrm>
          <a:prstGeom prst="rect">
            <a:avLst/>
          </a:prstGeom>
        </p:spPr>
      </p:pic>
      <p:pic>
        <p:nvPicPr>
          <p:cNvPr id="17" name="aec-0-out-mic_in_1ch_8k_16bit">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extLst>
              <a:ext uri="{BEBA8EAE-BF5A-486C-A8C5-ECC9F3942E4B}">
                <a14:imgProps xmlns:a14="http://schemas.microsoft.com/office/drawing/2010/main">
                  <a14:imgLayer r:embed="rId14">
                    <a14:imgEffect>
                      <a14:artisticGlowEdges/>
                    </a14:imgEffect>
                  </a14:imgLayer>
                </a14:imgProps>
              </a:ext>
            </a:extLst>
          </a:blip>
          <a:stretch>
            <a:fillRect/>
          </a:stretch>
        </p:blipFill>
        <p:spPr>
          <a:xfrm>
            <a:off x="7723833" y="4515150"/>
            <a:ext cx="609600" cy="609600"/>
          </a:xfrm>
          <a:prstGeom prst="rect">
            <a:avLst/>
          </a:prstGeom>
        </p:spPr>
      </p:pic>
      <p:pic>
        <p:nvPicPr>
          <p:cNvPr id="18" name="aec-2-out-mic_in_1ch_8k_16bit">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extLst>
              <a:ext uri="{BEBA8EAE-BF5A-486C-A8C5-ECC9F3942E4B}">
                <a14:imgProps xmlns:a14="http://schemas.microsoft.com/office/drawing/2010/main">
                  <a14:imgLayer r:embed="rId14">
                    <a14:imgEffect>
                      <a14:artisticGlowEdges/>
                    </a14:imgEffect>
                  </a14:imgLayer>
                </a14:imgProps>
              </a:ext>
            </a:extLst>
          </a:blip>
          <a:stretch>
            <a:fillRect/>
          </a:stretch>
        </p:blipFill>
        <p:spPr>
          <a:xfrm>
            <a:off x="7713785" y="5522382"/>
            <a:ext cx="609600" cy="609600"/>
          </a:xfrm>
          <a:prstGeom prst="rect">
            <a:avLst/>
          </a:prstGeom>
        </p:spPr>
      </p:pic>
    </p:spTree>
    <p:extLst>
      <p:ext uri="{BB962C8B-B14F-4D97-AF65-F5344CB8AC3E}">
        <p14:creationId xmlns:p14="http://schemas.microsoft.com/office/powerpoint/2010/main" val="3605917454"/>
      </p:ext>
    </p:extLst>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01" fill="hold"/>
                                        <p:tgtEl>
                                          <p:spTgt spid="10"/>
                                        </p:tgtEl>
                                      </p:cBhvr>
                                    </p:cmd>
                                  </p:childTnLst>
                                </p:cTn>
                              </p:par>
                            </p:childTnLst>
                          </p:cTn>
                        </p:par>
                      </p:childTnLst>
                    </p:cTn>
                  </p:par>
                </p:childTnLst>
              </p:cTn>
              <p:nextCondLst>
                <p:cond evt="onClick" delay="0">
                  <p:tgtEl>
                    <p:spTgt spid="10"/>
                  </p:tgtEl>
                </p:cond>
              </p:nextCondLst>
            </p:seq>
            <p:audio>
              <p:cMediaNode vol="80000">
                <p:cTn id="7" fill="hold" display="0">
                  <p:stCondLst>
                    <p:cond delay="indefinite"/>
                  </p:stCondLst>
                  <p:endCondLst>
                    <p:cond evt="onStopAudio" delay="0">
                      <p:tgtEl>
                        <p:sldTgt/>
                      </p:tgtEl>
                    </p:cond>
                  </p:endCondLst>
                </p:cTn>
                <p:tgtEl>
                  <p:spTgt spid="10"/>
                </p:tgtEl>
              </p:cMediaNode>
            </p:audi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9999" fill="hold"/>
                                        <p:tgtEl>
                                          <p:spTgt spid="12"/>
                                        </p:tgtEl>
                                      </p:cBhvr>
                                    </p:cmd>
                                  </p:childTnLst>
                                </p:cTn>
                              </p:par>
                            </p:childTnLst>
                          </p:cTn>
                        </p:par>
                      </p:childTnLst>
                    </p:cTn>
                  </p:par>
                </p:childTnLst>
              </p:cTn>
              <p:nextCondLst>
                <p:cond evt="onClick" delay="0">
                  <p:tgtEl>
                    <p:spTgt spid="12"/>
                  </p:tgtEl>
                </p:cond>
              </p:nextCondLst>
            </p:seq>
            <p:audio>
              <p:cMediaNode vol="80000">
                <p:cTn id="13" fill="hold" display="0">
                  <p:stCondLst>
                    <p:cond delay="indefinite"/>
                  </p:stCondLst>
                  <p:endCondLst>
                    <p:cond evt="onStopAudio" delay="0">
                      <p:tgtEl>
                        <p:sldTgt/>
                      </p:tgtEl>
                    </p:cond>
                  </p:endCondLst>
                </p:cTn>
                <p:tgtEl>
                  <p:spTgt spid="12"/>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99" fill="hold"/>
                                        <p:tgtEl>
                                          <p:spTgt spid="17"/>
                                        </p:tgtEl>
                                      </p:cBhvr>
                                    </p:cmd>
                                  </p:childTnLst>
                                </p:cTn>
                              </p:par>
                            </p:childTnLst>
                          </p:cTn>
                        </p:par>
                      </p:childTnLst>
                    </p:cTn>
                  </p:par>
                </p:childTnLst>
              </p:cTn>
              <p:nextCondLst>
                <p:cond evt="onClick" delay="0">
                  <p:tgtEl>
                    <p:spTgt spid="17"/>
                  </p:tgtEl>
                </p:cond>
              </p:nextCondLst>
            </p:seq>
            <p:audio>
              <p:cMediaNode vol="80000">
                <p:cTn id="19" fill="hold"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99"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语音通话场景的噪声</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18" name="TextBox 2"/>
          <p:cNvSpPr txBox="1"/>
          <p:nvPr/>
        </p:nvSpPr>
        <p:spPr>
          <a:xfrm>
            <a:off x="400050" y="1245890"/>
            <a:ext cx="8343900" cy="424988"/>
          </a:xfrm>
          <a:prstGeom prst="rect">
            <a:avLst/>
          </a:prstGeom>
          <a:noFill/>
        </p:spPr>
        <p:txBody>
          <a:bodyPr wrap="square">
            <a:spAutoFit/>
          </a:bodyPr>
          <a:lstStyle/>
          <a:p>
            <a:pPr>
              <a:lnSpc>
                <a:spcPct val="120000"/>
              </a:lnSpc>
              <a:buFont typeface="Arial"/>
              <a:buNone/>
              <a:defRPr/>
            </a:pPr>
            <a:r>
              <a:rPr lang="zh-CN" altLang="en-US" sz="2000" dirty="0" smtClean="0">
                <a:latin typeface="+mn-lt"/>
                <a:ea typeface="宋体" charset="-122"/>
                <a:cs typeface="Arial"/>
              </a:rPr>
              <a:t>背景噪声：</a:t>
            </a:r>
            <a:r>
              <a:rPr lang="zh-CN" altLang="en-US" sz="2000" dirty="0"/>
              <a:t>与主体</a:t>
            </a:r>
            <a:r>
              <a:rPr lang="zh-CN" altLang="en-US" sz="2000" dirty="0" smtClean="0"/>
              <a:t>声音信号存在</a:t>
            </a:r>
            <a:r>
              <a:rPr lang="zh-CN" altLang="en-US" sz="2000" dirty="0"/>
              <a:t>与否无关的一切干扰</a:t>
            </a:r>
            <a:r>
              <a:rPr lang="zh-CN" altLang="en-US" sz="2000" dirty="0" smtClean="0"/>
              <a:t>。多为不</a:t>
            </a:r>
            <a:r>
              <a:rPr lang="zh-CN" altLang="en-US" sz="2000" dirty="0"/>
              <a:t>需要</a:t>
            </a:r>
            <a:r>
              <a:rPr lang="zh-CN" altLang="en-US" sz="2000" dirty="0" smtClean="0"/>
              <a:t>的讯号。</a:t>
            </a:r>
            <a:endParaRPr lang="en-US" altLang="zh-CN" sz="2000" dirty="0" smtClean="0"/>
          </a:p>
        </p:txBody>
      </p:sp>
      <p:pic>
        <p:nvPicPr>
          <p:cNvPr id="4" name="图片 3"/>
          <p:cNvPicPr>
            <a:picLocks noChangeAspect="1"/>
          </p:cNvPicPr>
          <p:nvPr/>
        </p:nvPicPr>
        <p:blipFill>
          <a:blip r:embed="rId3"/>
          <a:stretch>
            <a:fillRect/>
          </a:stretch>
        </p:blipFill>
        <p:spPr>
          <a:xfrm>
            <a:off x="666750" y="1943726"/>
            <a:ext cx="7620000" cy="3762375"/>
          </a:xfrm>
          <a:prstGeom prst="rect">
            <a:avLst/>
          </a:prstGeom>
        </p:spPr>
      </p:pic>
    </p:spTree>
    <p:extLst>
      <p:ext uri="{BB962C8B-B14F-4D97-AF65-F5344CB8AC3E}">
        <p14:creationId xmlns:p14="http://schemas.microsoft.com/office/powerpoint/2010/main" val="197221475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zh-CN" altLang="en-US" b="0" dirty="0" smtClean="0">
                <a:latin typeface="Arial" panose="020B0604020202020204" pitchFamily="34" charset="0"/>
                <a:cs typeface="Arial" panose="020B0604020202020204" pitchFamily="34" charset="0"/>
              </a:rPr>
              <a:t>语音通话场景的噪声</a:t>
            </a:r>
            <a:endParaRPr kumimoji="1" lang="zh-CN" altLang="en-US" b="0" dirty="0">
              <a:latin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lstStyle/>
          <a:p>
            <a:pPr>
              <a:defRPr/>
            </a:pPr>
            <a:endParaRPr lang="zh-CN" altLang="en-US"/>
          </a:p>
        </p:txBody>
      </p:sp>
      <p:sp>
        <p:nvSpPr>
          <p:cNvPr id="18" name="TextBox 2"/>
          <p:cNvSpPr txBox="1"/>
          <p:nvPr/>
        </p:nvSpPr>
        <p:spPr>
          <a:xfrm>
            <a:off x="400050" y="1245890"/>
            <a:ext cx="8343900" cy="424988"/>
          </a:xfrm>
          <a:prstGeom prst="rect">
            <a:avLst/>
          </a:prstGeom>
          <a:noFill/>
        </p:spPr>
        <p:txBody>
          <a:bodyPr wrap="square">
            <a:spAutoFit/>
          </a:bodyPr>
          <a:lstStyle/>
          <a:p>
            <a:pPr>
              <a:lnSpc>
                <a:spcPct val="120000"/>
              </a:lnSpc>
              <a:buFont typeface="Arial"/>
              <a:buNone/>
              <a:defRPr/>
            </a:pPr>
            <a:r>
              <a:rPr lang="zh-CN" altLang="en-US" sz="2000" dirty="0" smtClean="0">
                <a:latin typeface="+mn-lt"/>
                <a:ea typeface="宋体" charset="-122"/>
                <a:cs typeface="Arial"/>
              </a:rPr>
              <a:t>背景噪声：</a:t>
            </a:r>
            <a:r>
              <a:rPr lang="zh-CN" altLang="en-US" sz="2000" dirty="0"/>
              <a:t>与主体</a:t>
            </a:r>
            <a:r>
              <a:rPr lang="zh-CN" altLang="en-US" sz="2000" dirty="0" smtClean="0"/>
              <a:t>声音信号存在</a:t>
            </a:r>
            <a:r>
              <a:rPr lang="zh-CN" altLang="en-US" sz="2000" dirty="0"/>
              <a:t>与否无关的一切干扰</a:t>
            </a:r>
            <a:r>
              <a:rPr lang="zh-CN" altLang="en-US" sz="2000" dirty="0" smtClean="0"/>
              <a:t>。多为不</a:t>
            </a:r>
            <a:r>
              <a:rPr lang="zh-CN" altLang="en-US" sz="2000" dirty="0"/>
              <a:t>需要</a:t>
            </a:r>
            <a:r>
              <a:rPr lang="zh-CN" altLang="en-US" sz="2000" dirty="0" smtClean="0"/>
              <a:t>的讯号。</a:t>
            </a:r>
            <a:endParaRPr lang="en-US" altLang="zh-CN" sz="2000" dirty="0" smtClean="0"/>
          </a:p>
        </p:txBody>
      </p:sp>
      <p:graphicFrame>
        <p:nvGraphicFramePr>
          <p:cNvPr id="11" name="对象 10"/>
          <p:cNvGraphicFramePr>
            <a:graphicFrameLocks noChangeAspect="1"/>
          </p:cNvGraphicFramePr>
          <p:nvPr>
            <p:extLst>
              <p:ext uri="{D42A27DB-BD31-4B8C-83A1-F6EECF244321}">
                <p14:modId xmlns:p14="http://schemas.microsoft.com/office/powerpoint/2010/main" val="1149574209"/>
              </p:ext>
            </p:extLst>
          </p:nvPr>
        </p:nvGraphicFramePr>
        <p:xfrm>
          <a:off x="2035305" y="1943726"/>
          <a:ext cx="5213350" cy="4164422"/>
        </p:xfrm>
        <a:graphic>
          <a:graphicData uri="http://schemas.openxmlformats.org/presentationml/2006/ole">
            <mc:AlternateContent xmlns:mc="http://schemas.openxmlformats.org/markup-compatibility/2006">
              <mc:Choice xmlns:v="urn:schemas-microsoft-com:vml" Requires="v">
                <p:oleObj spid="_x0000_s1077" name="Visio" r:id="rId4" imgW="6082583" imgH="4858650" progId="Visio.Drawing.11">
                  <p:embed/>
                </p:oleObj>
              </mc:Choice>
              <mc:Fallback>
                <p:oleObj name="Visio" r:id="rId4" imgW="6082583" imgH="4858650" progId="Visio.Drawing.11">
                  <p:embed/>
                  <p:pic>
                    <p:nvPicPr>
                      <p:cNvPr id="0" name=""/>
                      <p:cNvPicPr/>
                      <p:nvPr/>
                    </p:nvPicPr>
                    <p:blipFill>
                      <a:blip r:embed="rId5"/>
                      <a:stretch>
                        <a:fillRect/>
                      </a:stretch>
                    </p:blipFill>
                    <p:spPr>
                      <a:xfrm>
                        <a:off x="2035305" y="1943726"/>
                        <a:ext cx="5213350" cy="4164422"/>
                      </a:xfrm>
                      <a:prstGeom prst="rect">
                        <a:avLst/>
                      </a:prstGeom>
                    </p:spPr>
                  </p:pic>
                </p:oleObj>
              </mc:Fallback>
            </mc:AlternateContent>
          </a:graphicData>
        </a:graphic>
      </p:graphicFrame>
    </p:spTree>
    <p:extLst>
      <p:ext uri="{BB962C8B-B14F-4D97-AF65-F5344CB8AC3E}">
        <p14:creationId xmlns:p14="http://schemas.microsoft.com/office/powerpoint/2010/main" val="39071450"/>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a:defRPr/>
            </a:pPr>
            <a:endParaRPr lang="zh-CN" altLang="en-US"/>
          </a:p>
        </p:txBody>
      </p:sp>
      <p:graphicFrame>
        <p:nvGraphicFramePr>
          <p:cNvPr id="4" name="图示 3"/>
          <p:cNvGraphicFramePr/>
          <p:nvPr>
            <p:extLst>
              <p:ext uri="{D42A27DB-BD31-4B8C-83A1-F6EECF244321}">
                <p14:modId xmlns:p14="http://schemas.microsoft.com/office/powerpoint/2010/main" val="855881277"/>
              </p:ext>
            </p:extLst>
          </p:nvPr>
        </p:nvGraphicFramePr>
        <p:xfrm>
          <a:off x="895351" y="361950"/>
          <a:ext cx="7232196" cy="5464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347803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1.2 </a:t>
            </a:r>
            <a:r>
              <a:rPr kumimoji="1" lang="zh-CN" altLang="en-US" b="0" dirty="0">
                <a:latin typeface="Arial" panose="020B0604020202020204" pitchFamily="34" charset="0"/>
                <a:cs typeface="Arial" panose="020B0604020202020204" pitchFamily="34" charset="0"/>
              </a:rPr>
              <a:t>语音通话降噪方案</a:t>
            </a:r>
          </a:p>
        </p:txBody>
      </p:sp>
      <p:sp>
        <p:nvSpPr>
          <p:cNvPr id="3" name="页脚占位符 2"/>
          <p:cNvSpPr>
            <a:spLocks noGrp="1"/>
          </p:cNvSpPr>
          <p:nvPr>
            <p:ph type="ftr" sz="quarter" idx="11"/>
          </p:nvPr>
        </p:nvSpPr>
        <p:spPr/>
        <p:txBody>
          <a:bodyPr/>
          <a:lstStyle/>
          <a:p>
            <a:pPr>
              <a:defRPr/>
            </a:pPr>
            <a:endParaRPr lang="zh-CN" altLang="en-US"/>
          </a:p>
        </p:txBody>
      </p:sp>
      <p:graphicFrame>
        <p:nvGraphicFramePr>
          <p:cNvPr id="44" name="图示 43"/>
          <p:cNvGraphicFramePr/>
          <p:nvPr>
            <p:extLst>
              <p:ext uri="{D42A27DB-BD31-4B8C-83A1-F6EECF244321}">
                <p14:modId xmlns:p14="http://schemas.microsoft.com/office/powerpoint/2010/main" val="1162783701"/>
              </p:ext>
            </p:extLst>
          </p:nvPr>
        </p:nvGraphicFramePr>
        <p:xfrm>
          <a:off x="475861" y="1110343"/>
          <a:ext cx="8108302" cy="4898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7787000"/>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1560" y="284032"/>
            <a:ext cx="6260840" cy="689010"/>
          </a:xfrm>
        </p:spPr>
        <p:txBody>
          <a:bodyPr/>
          <a:lstStyle/>
          <a:p>
            <a:pPr algn="ctr"/>
            <a:r>
              <a:rPr kumimoji="1" lang="en-US" altLang="zh-CN" b="0" dirty="0">
                <a:latin typeface="Arial" panose="020B0604020202020204" pitchFamily="34" charset="0"/>
                <a:cs typeface="Arial" panose="020B0604020202020204" pitchFamily="34" charset="0"/>
              </a:rPr>
              <a:t>1.2 </a:t>
            </a:r>
            <a:r>
              <a:rPr kumimoji="1" lang="zh-CN" altLang="en-US" b="0" dirty="0">
                <a:latin typeface="Arial" panose="020B0604020202020204" pitchFamily="34" charset="0"/>
                <a:cs typeface="Arial" panose="020B0604020202020204" pitchFamily="34" charset="0"/>
              </a:rPr>
              <a:t>语音通话降噪方案</a:t>
            </a:r>
          </a:p>
        </p:txBody>
      </p:sp>
      <p:sp>
        <p:nvSpPr>
          <p:cNvPr id="3" name="页脚占位符 2"/>
          <p:cNvSpPr>
            <a:spLocks noGrp="1"/>
          </p:cNvSpPr>
          <p:nvPr>
            <p:ph type="ftr" sz="quarter" idx="11"/>
          </p:nvPr>
        </p:nvSpPr>
        <p:spPr/>
        <p:txBody>
          <a:bodyPr/>
          <a:lstStyle/>
          <a:p>
            <a:pPr>
              <a:defRPr/>
            </a:pPr>
            <a:endParaRPr lang="zh-CN" altLang="en-US"/>
          </a:p>
        </p:txBody>
      </p:sp>
      <p:pic>
        <p:nvPicPr>
          <p:cNvPr id="12" name="图片 11"/>
          <p:cNvPicPr>
            <a:picLocks noChangeAspect="1"/>
          </p:cNvPicPr>
          <p:nvPr/>
        </p:nvPicPr>
        <p:blipFill>
          <a:blip r:embed="rId3"/>
          <a:stretch>
            <a:fillRect/>
          </a:stretch>
        </p:blipFill>
        <p:spPr>
          <a:xfrm>
            <a:off x="1052512" y="2462212"/>
            <a:ext cx="7038975" cy="1933575"/>
          </a:xfrm>
          <a:prstGeom prst="rect">
            <a:avLst/>
          </a:prstGeom>
        </p:spPr>
      </p:pic>
    </p:spTree>
    <p:extLst>
      <p:ext uri="{BB962C8B-B14F-4D97-AF65-F5344CB8AC3E}">
        <p14:creationId xmlns:p14="http://schemas.microsoft.com/office/powerpoint/2010/main" val="1921893803"/>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000000"/>
      </a:dk2>
      <a:lt2>
        <a:srgbClr val="F8F8F8"/>
      </a:lt2>
      <a:accent1>
        <a:srgbClr val="4ACBD6"/>
      </a:accent1>
      <a:accent2>
        <a:srgbClr val="FFCB00"/>
      </a:accent2>
      <a:accent3>
        <a:srgbClr val="BA1365"/>
      </a:accent3>
      <a:accent4>
        <a:srgbClr val="250D6C"/>
      </a:accent4>
      <a:accent5>
        <a:srgbClr val="005565"/>
      </a:accent5>
      <a:accent6>
        <a:srgbClr val="00A3DF"/>
      </a:accent6>
      <a:hlink>
        <a:srgbClr val="36444B"/>
      </a:hlink>
      <a:folHlink>
        <a:srgbClr val="A7A9AC"/>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indent="0">
          <a:lnSpc>
            <a:spcPct val="120000"/>
          </a:lnSpc>
          <a:buFont typeface="Arial"/>
          <a:buNone/>
          <a:defRPr sz="1400" dirty="0" smtClean="0">
            <a:solidFill>
              <a:schemeClr val="tx1">
                <a:lumMod val="50000"/>
                <a:lumOff val="50000"/>
              </a:schemeClr>
            </a:solidFill>
            <a:latin typeface="+mn-lt"/>
            <a:cs typeface="Aria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17E54A45-A07F-4114-AD70-028E4EF561D9}">
  <ds:schemaRefs>
    <ds:schemaRef ds:uri="http://schemas.microsoft.com/office/2006/metadata/properties"/>
    <ds:schemaRef ds:uri="http://purl.org/dc/elements/1.1/"/>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http://schemas.microsoft.com/sharepoint/v3/fields"/>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71739</TotalTime>
  <Words>4482</Words>
  <Application>Microsoft Office PowerPoint</Application>
  <PresentationFormat>全屏显示(4:3)</PresentationFormat>
  <Paragraphs>547</Paragraphs>
  <Slides>47</Slides>
  <Notes>39</Notes>
  <HiddenSlides>0</HiddenSlides>
  <MMClips>7</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58" baseType="lpstr">
      <vt:lpstr>Lucida Grande</vt:lpstr>
      <vt:lpstr>ＭＳ Ｐゴシック</vt:lpstr>
      <vt:lpstr>黑体</vt:lpstr>
      <vt:lpstr>宋体</vt:lpstr>
      <vt:lpstr>微软雅黑</vt:lpstr>
      <vt:lpstr>Arial</vt:lpstr>
      <vt:lpstr>Arial Black</vt:lpstr>
      <vt:lpstr>Calibri</vt:lpstr>
      <vt:lpstr>Wingdings</vt:lpstr>
      <vt:lpstr>Office Theme</vt:lpstr>
      <vt:lpstr>Visio</vt:lpstr>
      <vt:lpstr>IP Camera语音通话噪声和回声处理</vt:lpstr>
      <vt:lpstr> 1. 语音通话噪声</vt:lpstr>
      <vt:lpstr>PowerPoint 演示文稿</vt:lpstr>
      <vt:lpstr>1.1 语音通话噪声来源</vt:lpstr>
      <vt:lpstr>语音通话场景的噪声</vt:lpstr>
      <vt:lpstr>语音通话场景的噪声</vt:lpstr>
      <vt:lpstr>PowerPoint 演示文稿</vt:lpstr>
      <vt:lpstr>1.2 语音通话降噪方案</vt:lpstr>
      <vt:lpstr>1.2 语音通话降噪方案</vt:lpstr>
      <vt:lpstr>1.2.1 主动降噪</vt:lpstr>
      <vt:lpstr>iphone 4S双麦克风降噪</vt:lpstr>
      <vt:lpstr>1.2.2 被动降噪</vt:lpstr>
      <vt:lpstr>PowerPoint 演示文稿</vt:lpstr>
      <vt:lpstr>PowerPoint 演示文稿</vt:lpstr>
      <vt:lpstr>1.3 语音通话降噪算法</vt:lpstr>
      <vt:lpstr> 1. 语音通话噪声</vt:lpstr>
      <vt:lpstr>PowerPoint 演示文稿</vt:lpstr>
      <vt:lpstr>2.1 语音通话回声来源</vt:lpstr>
      <vt:lpstr>PowerPoint 演示文稿</vt:lpstr>
      <vt:lpstr>2.2 语音回声处理方案</vt:lpstr>
      <vt:lpstr>声学回声消除</vt:lpstr>
      <vt:lpstr>PowerPoint 演示文稿</vt:lpstr>
      <vt:lpstr>2.3 语音回声消除算法</vt:lpstr>
      <vt:lpstr>PowerPoint 演示文稿</vt:lpstr>
      <vt:lpstr>PowerPoint 演示文稿</vt:lpstr>
      <vt:lpstr> 1. 语音通话噪声</vt:lpstr>
      <vt:lpstr>PowerPoint 演示文稿</vt:lpstr>
      <vt:lpstr>3.1 语音处理方案选择</vt:lpstr>
      <vt:lpstr>Speex</vt:lpstr>
      <vt:lpstr>Webrtc</vt:lpstr>
      <vt:lpstr>PowerPoint 演示文稿</vt:lpstr>
      <vt:lpstr>PowerPoint 演示文稿</vt:lpstr>
      <vt:lpstr>移植--方案选择 </vt:lpstr>
      <vt:lpstr>移植--代码下载 </vt:lpstr>
      <vt:lpstr>移植--代码编译</vt:lpstr>
      <vt:lpstr>移植--编写测试程序</vt:lpstr>
      <vt:lpstr>编写测试程序--构造AudioFrame数据</vt:lpstr>
      <vt:lpstr>编写测试程序--修改Makefile.am</vt:lpstr>
      <vt:lpstr>编写测试程序--LD_LIBRARY_PATH</vt:lpstr>
      <vt:lpstr>关于stream_delay的说明（1）</vt:lpstr>
      <vt:lpstr>关于stream_delay的说明（2）</vt:lpstr>
      <vt:lpstr>PowerPoint 演示文稿</vt:lpstr>
      <vt:lpstr>测试程序使用说明</vt:lpstr>
      <vt:lpstr>noise suppression功能测试</vt:lpstr>
      <vt:lpstr>PowerPoint 演示文稿</vt:lpstr>
      <vt:lpstr>Echo cancellation功能测试</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linchao</cp:lastModifiedBy>
  <cp:revision>2075</cp:revision>
  <dcterms:created xsi:type="dcterms:W3CDTF">2010-04-12T23:12:02Z</dcterms:created>
  <dcterms:modified xsi:type="dcterms:W3CDTF">2018-11-29T08:21:44Z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